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68348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17889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00897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85741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500CB0-CF2D-4F30-960A-597B7527E64D}" type="datetimeFigureOut">
              <a:rPr lang="en-GB" smtClean="0"/>
              <a:t>02/06/2017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991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5500CB0-CF2D-4F30-960A-597B7527E64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371213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5500CB0-CF2D-4F30-960A-597B7527E64D}" type="datetimeFigureOut">
              <a:rPr lang="en-GB" smtClean="0"/>
              <a:t>02/06/2017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482951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5500CB0-CF2D-4F30-960A-597B7527E64D}" type="datetimeFigureOut">
              <a:rPr lang="en-GB" smtClean="0"/>
              <a:t>02/06/2017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5301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00CB0-CF2D-4F30-960A-597B7527E64D}" type="datetimeFigureOut">
              <a:rPr lang="en-GB" smtClean="0"/>
              <a:t>02/06/2017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190495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951082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02/06/2017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8312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00CB0-CF2D-4F30-960A-597B7527E64D}" type="datetimeFigureOut">
              <a:rPr lang="en-GB" smtClean="0"/>
              <a:t>02/06/2017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51BA9-B740-4FC4-8AA2-D5D58BBDF78E}" type="slidenum">
              <a:rPr lang="en-GB" smtClean="0"/>
              <a:t>‹#›</a:t>
            </a:fld>
            <a:endParaRPr lang="en-GB"/>
          </a:p>
        </p:txBody>
      </p:sp>
    </p:spTree>
    <p:extLst>
      <p:ext uri="{BB962C8B-B14F-4D97-AF65-F5344CB8AC3E}">
        <p14:creationId xmlns:p14="http://schemas.microsoft.com/office/powerpoint/2010/main" val="3402008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4"/>
            <a:ext cx="7772400" cy="2808311"/>
          </a:xfrm>
          <a:solidFill>
            <a:schemeClr val="bg1"/>
          </a:solidFill>
          <a:effectLst>
            <a:glow rad="63500">
              <a:schemeClr val="accent1">
                <a:satMod val="175000"/>
                <a:alpha val="40000"/>
              </a:schemeClr>
            </a:glow>
          </a:effectLst>
        </p:spPr>
        <p:txBody>
          <a:bodyPr>
            <a:noAutofit/>
          </a:bodyPr>
          <a:lstStyle/>
          <a:p>
            <a:r>
              <a:rPr lang="en-IE" sz="9600" b="1" dirty="0" smtClean="0"/>
              <a:t>The mayor of</a:t>
            </a:r>
            <a:r>
              <a:rPr lang="en-IE" sz="9600" b="1" dirty="0" smtClean="0"/>
              <a:t> </a:t>
            </a:r>
            <a:r>
              <a:rPr lang="en-IE" sz="9600" b="1" dirty="0" smtClean="0"/>
              <a:t/>
            </a:r>
            <a:br>
              <a:rPr lang="en-IE" sz="9600" b="1" dirty="0" smtClean="0"/>
            </a:br>
            <a:r>
              <a:rPr lang="en-IE" sz="9600" b="1" dirty="0" smtClean="0"/>
              <a:t>mini London</a:t>
            </a:r>
            <a:endParaRPr lang="en-IE" sz="9600" b="1" dirty="0"/>
          </a:p>
        </p:txBody>
      </p:sp>
    </p:spTree>
    <p:extLst>
      <p:ext uri="{BB962C8B-B14F-4D97-AF65-F5344CB8AC3E}">
        <p14:creationId xmlns:p14="http://schemas.microsoft.com/office/powerpoint/2010/main" val="628050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8</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city is having a lot of problems with electricity. It’s a bad year for attractions which have a lot of neon </a:t>
            </a:r>
            <a:r>
              <a:rPr lang="en-IE" sz="1800" dirty="0" smtClean="0">
                <a:latin typeface="Calibri" panose="020F0502020204030204" pitchFamily="34" charset="0"/>
                <a:cs typeface="Times New Roman" panose="02020603050405020304" pitchFamily="18" charset="0"/>
              </a:rPr>
              <a:t>signs, escalators and other lighting. </a:t>
            </a:r>
            <a:r>
              <a:rPr lang="en-IE" sz="1800" dirty="0">
                <a:latin typeface="Calibri" panose="020F0502020204030204" pitchFamily="34" charset="0"/>
                <a:cs typeface="Times New Roman" panose="02020603050405020304" pitchFamily="18" charset="0"/>
              </a:rPr>
              <a:t>If you have an attraction which needs a lot of electricity, you must return this card to the central pile</a:t>
            </a:r>
            <a:r>
              <a:rPr lang="en-IE" sz="1800" dirty="0" smtClean="0">
                <a:latin typeface="Calibri" panose="020F0502020204030204" pitchFamily="34" charset="0"/>
                <a:cs typeface="Times New Roman" panose="02020603050405020304" pitchFamily="18" charset="0"/>
              </a:rPr>
              <a:t>. </a:t>
            </a:r>
            <a:r>
              <a:rPr lang="en-IE" sz="1800" dirty="0" smtClean="0"/>
              <a:t>(This </a:t>
            </a:r>
            <a:r>
              <a:rPr lang="en-IE" sz="1800" dirty="0"/>
              <a:t>includes Piccadilly Circus, West End Theatres, The Shard, Wembley Stadium, London </a:t>
            </a:r>
            <a:r>
              <a:rPr lang="en-IE" sz="1800" dirty="0" smtClean="0"/>
              <a:t>Eye.)</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a:t>
            </a:r>
            <a:r>
              <a:rPr lang="en-IE" sz="1800" dirty="0" smtClean="0">
                <a:latin typeface="Calibri" panose="020F0502020204030204" pitchFamily="34" charset="0"/>
                <a:cs typeface="Times New Roman" panose="02020603050405020304" pitchFamily="18" charset="0"/>
              </a:rPr>
              <a:t>Budget </a:t>
            </a:r>
            <a:r>
              <a:rPr lang="en-IE" sz="1800" dirty="0">
                <a:latin typeface="Calibri" panose="020F0502020204030204" pitchFamily="34" charset="0"/>
                <a:cs typeface="Times New Roman" panose="02020603050405020304" pitchFamily="18" charset="0"/>
              </a:rPr>
              <a:t>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599103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9</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Because of the problems with electricity, </a:t>
            </a:r>
            <a:r>
              <a:rPr lang="en-IE" sz="1800" dirty="0">
                <a:latin typeface="Calibri" panose="020F0502020204030204" pitchFamily="34" charset="0"/>
                <a:cs typeface="Times New Roman" panose="02020603050405020304" pitchFamily="18" charset="0"/>
              </a:rPr>
              <a:t>the residents are very angry with their mayor and with the political institutions in general. </a:t>
            </a:r>
            <a:r>
              <a:rPr lang="en-IE" sz="1800" dirty="0">
                <a:latin typeface="Calibri" panose="020F0502020204030204" pitchFamily="34" charset="0"/>
                <a:cs typeface="Times New Roman" panose="02020603050405020304" pitchFamily="18" charset="0"/>
              </a:rPr>
              <a:t>It’s a bad year for everything connected to </a:t>
            </a:r>
            <a:r>
              <a:rPr lang="en-IE" sz="1800" dirty="0" smtClean="0">
                <a:latin typeface="Calibri" panose="020F0502020204030204" pitchFamily="34" charset="0"/>
                <a:cs typeface="Times New Roman" panose="02020603050405020304" pitchFamily="18" charset="0"/>
              </a:rPr>
              <a:t>politics! </a:t>
            </a:r>
            <a:r>
              <a:rPr lang="en-IE" sz="1800" dirty="0">
                <a:latin typeface="Calibri" panose="020F0502020204030204" pitchFamily="34" charset="0"/>
                <a:cs typeface="Times New Roman" panose="02020603050405020304" pitchFamily="18" charset="0"/>
              </a:rPr>
              <a:t>If you have an attraction which is related to the Prime Minister or the royal family, you must return this card to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any building with ‘royal’ in the name, Buckingham Palace, Tower of London, 10 Downing Street, Big </a:t>
            </a:r>
            <a:r>
              <a:rPr lang="en-IE" sz="1800" dirty="0" smtClean="0"/>
              <a:t>Ben.)</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a:t>
            </a:r>
            <a:r>
              <a:rPr lang="en-IE" sz="1800" dirty="0" smtClean="0">
                <a:latin typeface="Calibri" panose="020F0502020204030204" pitchFamily="34" charset="0"/>
                <a:cs typeface="Times New Roman" panose="02020603050405020304" pitchFamily="18" charset="0"/>
              </a:rPr>
              <a:t>Budget </a:t>
            </a:r>
            <a:r>
              <a:rPr lang="en-IE" sz="1800" dirty="0">
                <a:latin typeface="Calibri" panose="020F0502020204030204" pitchFamily="34" charset="0"/>
                <a:cs typeface="Times New Roman" panose="02020603050405020304" pitchFamily="18" charset="0"/>
              </a:rPr>
              <a:t>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971190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10</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A recent report has found that the pollution levels in the city have fallen for the first time in 100 years. Perhaps this is due to an increase in bike lanes and the expansion of the Green Belt. The residents are happy to be breathing clean air. Every </a:t>
            </a:r>
            <a:r>
              <a:rPr lang="en-IE" sz="1800" dirty="0">
                <a:latin typeface="Calibri" panose="020F0502020204030204" pitchFamily="34" charset="0"/>
                <a:cs typeface="Times New Roman" panose="02020603050405020304" pitchFamily="18" charset="0"/>
              </a:rPr>
              <a:t>team wins a new attraction</a:t>
            </a:r>
            <a:r>
              <a:rPr lang="en-IE" sz="1800" dirty="0" smtClean="0">
                <a:latin typeface="Calibri" panose="020F0502020204030204" pitchFamily="34" charset="0"/>
                <a:cs typeface="Times New Roman" panose="02020603050405020304" pitchFamily="18" charset="0"/>
              </a:rPr>
              <a:t>.</a:t>
            </a: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385878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11</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After seeing the positive reaction to the low pollution levels, the Prime Minister has decided to cut down on carbon emissions. She has increased the country’s investment in public transport. If </a:t>
            </a:r>
            <a:r>
              <a:rPr lang="en-IE" sz="1800" dirty="0">
                <a:latin typeface="Calibri" panose="020F0502020204030204" pitchFamily="34" charset="0"/>
                <a:cs typeface="Times New Roman" panose="02020603050405020304" pitchFamily="18" charset="0"/>
              </a:rPr>
              <a:t>you have an attraction which is related to transport, you win </a:t>
            </a:r>
            <a:r>
              <a:rPr lang="en-IE" sz="1800" dirty="0"/>
              <a:t>£20M</a:t>
            </a:r>
            <a:r>
              <a:rPr lang="en-IE" sz="1800" dirty="0" smtClean="0"/>
              <a:t>. (This </a:t>
            </a:r>
            <a:r>
              <a:rPr lang="en-IE" sz="1800" dirty="0"/>
              <a:t>includes HMS Belfast, London Transport Museum, Tower Bridge, London </a:t>
            </a:r>
            <a:r>
              <a:rPr lang="en-IE" sz="1800" dirty="0" smtClean="0"/>
              <a:t>Bus.)</a:t>
            </a:r>
            <a:endParaRPr lang="en-IE" sz="1800" dirty="0"/>
          </a:p>
          <a:p>
            <a:pPr algn="l"/>
            <a:endParaRPr lang="en-IE" sz="1800" dirty="0" smtClean="0"/>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a:t>
            </a:r>
            <a:r>
              <a:rPr lang="en-IE" sz="1800" dirty="0" smtClean="0">
                <a:latin typeface="Calibri" panose="020F0502020204030204" pitchFamily="34" charset="0"/>
                <a:cs typeface="Times New Roman" panose="02020603050405020304" pitchFamily="18" charset="0"/>
              </a:rPr>
              <a:t>Budget </a:t>
            </a:r>
            <a:r>
              <a:rPr lang="en-IE" sz="1800" dirty="0">
                <a:latin typeface="Calibri" panose="020F0502020204030204" pitchFamily="34" charset="0"/>
                <a:cs typeface="Times New Roman" panose="02020603050405020304" pitchFamily="18" charset="0"/>
              </a:rPr>
              <a:t>sheet if you have an attraction related to transport.</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a:t>
            </a:r>
            <a:r>
              <a:rPr lang="en-IE" sz="1800" dirty="0" smtClean="0">
                <a:latin typeface="Calibri" panose="020F0502020204030204" pitchFamily="34" charset="0"/>
                <a:cs typeface="Times New Roman" panose="02020603050405020304" pitchFamily="18" charset="0"/>
              </a:rPr>
              <a:t>Budget </a:t>
            </a:r>
            <a:r>
              <a:rPr lang="en-IE" sz="1800" dirty="0">
                <a:latin typeface="Calibri" panose="020F0502020204030204" pitchFamily="34" charset="0"/>
                <a:cs typeface="Times New Roman" panose="02020603050405020304" pitchFamily="18" charset="0"/>
              </a:rPr>
              <a:t>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083289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12</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There is a festival about the history of </a:t>
            </a:r>
            <a:r>
              <a:rPr lang="en-IE" sz="1800" dirty="0" smtClean="0">
                <a:latin typeface="Calibri" panose="020F0502020204030204" pitchFamily="34" charset="0"/>
                <a:cs typeface="Times New Roman" panose="02020603050405020304" pitchFamily="18" charset="0"/>
              </a:rPr>
              <a:t>London, </a:t>
            </a:r>
            <a:r>
              <a:rPr lang="en-IE" sz="1800" dirty="0">
                <a:latin typeface="Calibri" panose="020F0502020204030204" pitchFamily="34" charset="0"/>
                <a:cs typeface="Times New Roman" panose="02020603050405020304" pitchFamily="18" charset="0"/>
              </a:rPr>
              <a:t>and millions of tourists have come to visit the city’s historical buildings. </a:t>
            </a:r>
            <a:r>
              <a:rPr lang="en-IE" sz="1800" dirty="0">
                <a:latin typeface="Calibri" panose="020F0502020204030204" pitchFamily="34" charset="0"/>
                <a:cs typeface="Times New Roman" panose="02020603050405020304" pitchFamily="18" charset="0"/>
              </a:rPr>
              <a:t>Their ticket fees have allowed for the regeneration of many of the city’s old buildings. If </a:t>
            </a:r>
            <a:r>
              <a:rPr lang="en-IE" sz="1800" dirty="0">
                <a:latin typeface="Calibri" panose="020F0502020204030204" pitchFamily="34" charset="0"/>
                <a:cs typeface="Times New Roman" panose="02020603050405020304" pitchFamily="18" charset="0"/>
              </a:rPr>
              <a:t>you have an attraction which was established before the year </a:t>
            </a:r>
            <a:r>
              <a:rPr lang="en-IE" sz="1800" dirty="0" smtClean="0">
                <a:latin typeface="Calibri" panose="020F0502020204030204" pitchFamily="34" charset="0"/>
                <a:cs typeface="Times New Roman" panose="02020603050405020304" pitchFamily="18" charset="0"/>
              </a:rPr>
              <a:t>1900, you win £20M (look </a:t>
            </a:r>
            <a:r>
              <a:rPr lang="en-IE" sz="1800" dirty="0"/>
              <a:t>at the Year Established information on the </a:t>
            </a:r>
            <a:r>
              <a:rPr lang="en-IE" sz="1800" dirty="0" smtClean="0"/>
              <a:t>card).</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a:t>
            </a:r>
            <a:r>
              <a:rPr lang="en-IE" sz="1800" dirty="0" smtClean="0">
                <a:latin typeface="Calibri" panose="020F0502020204030204" pitchFamily="34" charset="0"/>
                <a:cs typeface="Times New Roman" panose="02020603050405020304" pitchFamily="18" charset="0"/>
              </a:rPr>
              <a:t>Budget </a:t>
            </a:r>
            <a:r>
              <a:rPr lang="en-IE" sz="1800" dirty="0">
                <a:latin typeface="Calibri" panose="020F0502020204030204" pitchFamily="34" charset="0"/>
                <a:cs typeface="Times New Roman" panose="02020603050405020304" pitchFamily="18" charset="0"/>
              </a:rPr>
              <a:t>sheet if you have an attraction from before 1900.</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a:t>
            </a:r>
            <a:r>
              <a:rPr lang="en-IE" sz="1800" dirty="0" smtClean="0">
                <a:latin typeface="Calibri" panose="020F0502020204030204" pitchFamily="34" charset="0"/>
                <a:cs typeface="Times New Roman" panose="02020603050405020304" pitchFamily="18" charset="0"/>
              </a:rPr>
              <a:t>Budget </a:t>
            </a:r>
            <a:r>
              <a:rPr lang="en-IE" sz="1800" dirty="0">
                <a:latin typeface="Calibri" panose="020F0502020204030204" pitchFamily="34" charset="0"/>
                <a:cs typeface="Times New Roman" panose="02020603050405020304" pitchFamily="18" charset="0"/>
              </a:rPr>
              <a:t>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397742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13 </a:t>
            </a:r>
            <a:r>
              <a:rPr lang="en-IE" sz="1800" dirty="0">
                <a:latin typeface="Calibri (body)"/>
              </a:rPr>
              <a:t>(final round)</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residents are angry because there are too many tourists in the city. </a:t>
            </a:r>
            <a:r>
              <a:rPr lang="en-IE" sz="1800" dirty="0">
                <a:latin typeface="Calibri" panose="020F0502020204030204" pitchFamily="34" charset="0"/>
                <a:cs typeface="Times New Roman" panose="02020603050405020304" pitchFamily="18" charset="0"/>
              </a:rPr>
              <a:t>It has caused a huge increase in the price of rents. Residents have started having protests at the most popular attractions. Some of the protests have even turned into riots. It’s a bad year for very popular attractions. If </a:t>
            </a:r>
            <a:r>
              <a:rPr lang="en-IE" sz="1800" dirty="0">
                <a:latin typeface="Calibri" panose="020F0502020204030204" pitchFamily="34" charset="0"/>
                <a:cs typeface="Times New Roman" panose="02020603050405020304" pitchFamily="18" charset="0"/>
              </a:rPr>
              <a:t>you have an attraction which has more than three million annual </a:t>
            </a:r>
            <a:r>
              <a:rPr lang="en-IE" sz="1800" dirty="0" smtClean="0">
                <a:latin typeface="Calibri" panose="020F0502020204030204" pitchFamily="34" charset="0"/>
                <a:cs typeface="Times New Roman" panose="02020603050405020304" pitchFamily="18" charset="0"/>
              </a:rPr>
              <a:t>visitors</a:t>
            </a:r>
            <a:r>
              <a:rPr lang="en-IE" sz="1800" dirty="0" smtClean="0"/>
              <a:t>, </a:t>
            </a:r>
            <a:r>
              <a:rPr lang="en-IE" sz="1800" dirty="0">
                <a:latin typeface="Calibri" panose="020F0502020204030204" pitchFamily="34" charset="0"/>
                <a:cs typeface="Times New Roman" panose="02020603050405020304" pitchFamily="18" charset="0"/>
              </a:rPr>
              <a:t>you must return the card to the central </a:t>
            </a:r>
            <a:r>
              <a:rPr lang="en-IE" sz="1800" dirty="0" smtClean="0">
                <a:latin typeface="Calibri" panose="020F0502020204030204" pitchFamily="34" charset="0"/>
                <a:cs typeface="Times New Roman" panose="02020603050405020304" pitchFamily="18" charset="0"/>
              </a:rPr>
              <a:t>pile </a:t>
            </a:r>
            <a:r>
              <a:rPr lang="en-IE" sz="1800" dirty="0"/>
              <a:t>(look at the Annual Visitors information on the card)</a:t>
            </a:r>
            <a:r>
              <a:rPr lang="en-IE" sz="1800" dirty="0" smtClean="0">
                <a:latin typeface="Calibri" panose="020F0502020204030204" pitchFamily="34" charset="0"/>
                <a:cs typeface="Times New Roman" panose="02020603050405020304" pitchFamily="18" charset="0"/>
              </a:rPr>
              <a:t>. </a:t>
            </a:r>
            <a:endParaRPr lang="en-IE" sz="1800" dirty="0">
              <a:latin typeface="Calibri" panose="020F0502020204030204" pitchFamily="34" charset="0"/>
              <a:cs typeface="Times New Roman" panose="02020603050405020304" pitchFamily="18" charset="0"/>
            </a:endParaRPr>
          </a:p>
          <a:p>
            <a:pPr algn="l"/>
            <a:endParaRPr lang="en-IE" sz="1800" dirty="0" smtClean="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t>Count your cards to see which pair has the most.</a:t>
            </a:r>
          </a:p>
          <a:p>
            <a:pPr algn="l"/>
            <a:r>
              <a:rPr lang="en-IE" sz="1800" dirty="0" smtClean="0"/>
              <a:t> </a:t>
            </a:r>
            <a:endParaRPr lang="en-IE" sz="1800" dirty="0"/>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3725020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sz="1800" dirty="0" smtClean="0"/>
          </a:p>
          <a:p>
            <a:endParaRPr lang="en-IE" sz="1800" dirty="0"/>
          </a:p>
          <a:p>
            <a:endParaRPr lang="en-IE" sz="1800" dirty="0" smtClean="0"/>
          </a:p>
          <a:p>
            <a:r>
              <a:rPr lang="en-IE" sz="1800" dirty="0" smtClean="0">
                <a:latin typeface="+mn-lt"/>
              </a:rPr>
              <a:t>That’s </a:t>
            </a:r>
            <a:r>
              <a:rPr lang="en-IE" sz="1800" dirty="0">
                <a:latin typeface="+mn-lt"/>
              </a:rPr>
              <a:t>the end of the game!</a:t>
            </a:r>
          </a:p>
          <a:p>
            <a:endParaRPr lang="en-IE" sz="1800" dirty="0">
              <a:latin typeface="+mn-lt"/>
            </a:endParaRPr>
          </a:p>
          <a:p>
            <a:endParaRPr lang="en-IE" sz="1800" dirty="0">
              <a:latin typeface="+mn-lt"/>
            </a:endParaRPr>
          </a:p>
          <a:p>
            <a:endParaRPr lang="en-IE" sz="1800" dirty="0">
              <a:latin typeface="+mn-lt"/>
            </a:endParaRPr>
          </a:p>
          <a:p>
            <a:r>
              <a:rPr lang="en-IE" sz="1800" dirty="0" smtClean="0">
                <a:latin typeface="+mn-lt"/>
              </a:rPr>
              <a:t>The </a:t>
            </a:r>
            <a:r>
              <a:rPr lang="en-IE" sz="1800" dirty="0">
                <a:latin typeface="+mn-lt"/>
              </a:rPr>
              <a:t>winners are the </a:t>
            </a:r>
            <a:r>
              <a:rPr lang="en-IE" sz="1800" dirty="0" smtClean="0">
                <a:latin typeface="+mn-lt"/>
              </a:rPr>
              <a:t>pair</a:t>
            </a:r>
            <a:r>
              <a:rPr lang="en-IE" sz="1800" dirty="0" smtClean="0">
                <a:latin typeface="+mn-lt"/>
              </a:rPr>
              <a:t> </a:t>
            </a:r>
            <a:r>
              <a:rPr lang="en-IE" sz="1800" dirty="0">
                <a:latin typeface="+mn-lt"/>
              </a:rPr>
              <a:t>who have the most </a:t>
            </a:r>
            <a:r>
              <a:rPr lang="en-IE" sz="1800" dirty="0" smtClean="0">
                <a:latin typeface="+mn-lt"/>
              </a:rPr>
              <a:t>cards.</a:t>
            </a:r>
            <a:endParaRPr lang="en-IE" sz="1800" dirty="0">
              <a:latin typeface="+mn-lt"/>
            </a:endParaRPr>
          </a:p>
          <a:p>
            <a:pPr algn="l"/>
            <a:r>
              <a:rPr lang="en-IE" sz="1800" dirty="0" smtClean="0"/>
              <a:t> </a:t>
            </a:r>
            <a:endParaRPr lang="en-IE" sz="1800" dirty="0"/>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275015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992888"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Round 1</a:t>
            </a:r>
          </a:p>
          <a:p>
            <a:pPr algn="l"/>
            <a:endParaRPr lang="en-IE" sz="1800" dirty="0" smtClean="0"/>
          </a:p>
          <a:p>
            <a:pPr algn="l"/>
            <a:r>
              <a:rPr lang="en-IE" sz="1800" b="1" dirty="0" smtClean="0"/>
              <a:t>Information</a:t>
            </a:r>
          </a:p>
          <a:p>
            <a:pPr algn="l"/>
            <a:r>
              <a:rPr lang="en-IE" sz="1800" dirty="0" smtClean="0"/>
              <a:t>You are going to create your own mini </a:t>
            </a:r>
            <a:r>
              <a:rPr lang="en-IE" sz="1800" dirty="0" smtClean="0"/>
              <a:t>London and be its mayor! </a:t>
            </a:r>
            <a:r>
              <a:rPr lang="en-IE" sz="1800" dirty="0" smtClean="0"/>
              <a:t>The team with the most </a:t>
            </a:r>
            <a:r>
              <a:rPr lang="en-IE" sz="1800" u="sng" dirty="0" smtClean="0"/>
              <a:t>cards</a:t>
            </a:r>
            <a:r>
              <a:rPr lang="en-IE" sz="1800" dirty="0" smtClean="0"/>
              <a:t> at the end (not the most money) wins the game. There are 13 rounds.</a:t>
            </a:r>
          </a:p>
          <a:p>
            <a:pPr algn="l"/>
            <a:endParaRPr lang="en-IE" sz="1800" dirty="0"/>
          </a:p>
          <a:p>
            <a:pPr algn="l"/>
            <a:r>
              <a:rPr lang="en-IE" sz="1800" b="1" dirty="0" smtClean="0"/>
              <a:t>Instruction</a:t>
            </a:r>
            <a:endParaRPr lang="en-IE" sz="1800" dirty="0" smtClean="0"/>
          </a:p>
          <a:p>
            <a:pPr algn="l"/>
            <a:r>
              <a:rPr lang="en-IE" sz="1800" dirty="0" smtClean="0"/>
              <a:t>Each pair starts with £100M (M=million). Choose three attractions to buy for your mini London. Look at the price list, and </a:t>
            </a:r>
            <a:r>
              <a:rPr lang="en-IE" sz="1800" dirty="0"/>
              <a:t>t</a:t>
            </a:r>
            <a:r>
              <a:rPr lang="en-IE" sz="1800" dirty="0" smtClean="0"/>
              <a:t>alk </a:t>
            </a:r>
            <a:r>
              <a:rPr lang="en-IE" sz="1800" dirty="0"/>
              <a:t>to your </a:t>
            </a:r>
            <a:r>
              <a:rPr lang="en-IE" sz="1800" dirty="0" smtClean="0"/>
              <a:t>teammate </a:t>
            </a:r>
            <a:r>
              <a:rPr lang="en-IE" sz="1800" dirty="0"/>
              <a:t>to decide </a:t>
            </a:r>
            <a:r>
              <a:rPr lang="en-IE" sz="1800" dirty="0" smtClean="0"/>
              <a:t>which cards to buy. </a:t>
            </a:r>
            <a:r>
              <a:rPr lang="en-IE" sz="1800" i="1" dirty="0" smtClean="0"/>
              <a:t>Example</a:t>
            </a:r>
            <a:r>
              <a:rPr lang="en-IE" sz="1800" i="1" dirty="0"/>
              <a:t>: </a:t>
            </a:r>
            <a:r>
              <a:rPr lang="en-IE" sz="1800" i="1" dirty="0" smtClean="0"/>
              <a:t>I </a:t>
            </a:r>
            <a:r>
              <a:rPr lang="en-IE" sz="1800" i="1" dirty="0"/>
              <a:t>think </a:t>
            </a:r>
            <a:r>
              <a:rPr lang="en-IE" sz="1800" i="1" dirty="0" smtClean="0"/>
              <a:t>the </a:t>
            </a:r>
            <a:r>
              <a:rPr lang="en-IE" sz="1800" i="1" dirty="0"/>
              <a:t>Science </a:t>
            </a:r>
            <a:r>
              <a:rPr lang="en-IE" sz="1800" i="1" dirty="0" smtClean="0"/>
              <a:t>Museum </a:t>
            </a:r>
            <a:r>
              <a:rPr lang="en-IE" sz="1800" i="1" dirty="0" smtClean="0"/>
              <a:t>would be a great choice</a:t>
            </a:r>
            <a:r>
              <a:rPr lang="en-IE" sz="1800" i="1" dirty="0" smtClean="0"/>
              <a:t> </a:t>
            </a:r>
            <a:r>
              <a:rPr lang="en-IE" sz="1800" i="1" dirty="0"/>
              <a:t>because </a:t>
            </a:r>
            <a:r>
              <a:rPr lang="en-IE" sz="1800" i="1" dirty="0" smtClean="0"/>
              <a:t>it’s </a:t>
            </a:r>
            <a:r>
              <a:rPr lang="en-IE" sz="1800" i="1" dirty="0"/>
              <a:t>the type of place which would be popular with both residents and tourists. </a:t>
            </a:r>
            <a:endParaRPr lang="en-IE" sz="1800" i="1" dirty="0" smtClean="0"/>
          </a:p>
          <a:p>
            <a:pPr algn="l"/>
            <a:endParaRPr lang="en-IE" sz="1800" i="1" dirty="0"/>
          </a:p>
          <a:p>
            <a:pPr algn="l"/>
            <a:r>
              <a:rPr lang="en-IE" sz="1800" dirty="0"/>
              <a:t>Roll a dice to decide which team is first to </a:t>
            </a:r>
            <a:r>
              <a:rPr lang="en-IE" sz="1800" dirty="0" smtClean="0"/>
              <a:t>choose which attractions to buy!</a:t>
            </a:r>
          </a:p>
          <a:p>
            <a:pPr algn="l"/>
            <a:endParaRPr lang="en-IE" sz="1800" dirty="0"/>
          </a:p>
          <a:p>
            <a:pPr algn="l"/>
            <a:r>
              <a:rPr lang="en-IE" sz="1800" dirty="0" smtClean="0"/>
              <a:t>Complete your </a:t>
            </a:r>
            <a:r>
              <a:rPr lang="en-IE" sz="1800" dirty="0" smtClean="0"/>
              <a:t>Budget</a:t>
            </a:r>
            <a:r>
              <a:rPr lang="en-IE" sz="1800" dirty="0" smtClean="0"/>
              <a:t> </a:t>
            </a:r>
            <a:r>
              <a:rPr lang="en-IE" sz="1800" dirty="0" smtClean="0"/>
              <a:t>sheet, and put it in front of you so the other players can see how much money you have</a:t>
            </a:r>
            <a:r>
              <a:rPr lang="en-IE" sz="1800" dirty="0"/>
              <a:t>. Put your three cards in front of </a:t>
            </a:r>
            <a:r>
              <a:rPr lang="en-IE" sz="1800" dirty="0" smtClean="0"/>
              <a:t>you, too, </a:t>
            </a:r>
            <a:r>
              <a:rPr lang="en-IE" sz="1800" dirty="0"/>
              <a:t>so that the other players can </a:t>
            </a:r>
            <a:r>
              <a:rPr lang="en-IE" sz="1800" dirty="0" smtClean="0"/>
              <a:t>see your </a:t>
            </a:r>
            <a:r>
              <a:rPr lang="en-IE" sz="1800" dirty="0"/>
              <a:t>attractions.</a:t>
            </a:r>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1487492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Price list</a:t>
            </a:r>
          </a:p>
          <a:p>
            <a:pPr algn="l"/>
            <a:endParaRPr lang="en-IE" sz="1800" dirty="0" smtClean="0">
              <a:latin typeface="Calibri (body)"/>
            </a:endParaRPr>
          </a:p>
          <a:p>
            <a:pPr algn="l"/>
            <a:endParaRPr lang="en-IE" sz="1800" dirty="0" smtClean="0"/>
          </a:p>
          <a:p>
            <a:pPr algn="l"/>
            <a:endParaRPr lang="en-GB" sz="1800" dirty="0"/>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graphicFrame>
        <p:nvGraphicFramePr>
          <p:cNvPr id="3" name="Table 2"/>
          <p:cNvGraphicFramePr>
            <a:graphicFrameLocks noGrp="1"/>
          </p:cNvGraphicFramePr>
          <p:nvPr>
            <p:extLst>
              <p:ext uri="{D42A27DB-BD31-4B8C-83A1-F6EECF244321}">
                <p14:modId xmlns:p14="http://schemas.microsoft.com/office/powerpoint/2010/main" val="3491832447"/>
              </p:ext>
            </p:extLst>
          </p:nvPr>
        </p:nvGraphicFramePr>
        <p:xfrm>
          <a:off x="827584" y="1697855"/>
          <a:ext cx="2520280" cy="3994127"/>
        </p:xfrm>
        <a:graphic>
          <a:graphicData uri="http://schemas.openxmlformats.org/drawingml/2006/table">
            <a:tbl>
              <a:tblPr firstRow="1">
                <a:tableStyleId>{5C22544A-7EE6-4342-B048-85BDC9FD1C3A}</a:tableStyleId>
              </a:tblPr>
              <a:tblGrid>
                <a:gridCol w="1800200"/>
                <a:gridCol w="720080"/>
              </a:tblGrid>
              <a:tr h="427967">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attraction</a:t>
                      </a:r>
                      <a:endParaRPr lang="en-GB" sz="1200" dirty="0">
                        <a:effectLst/>
                        <a:latin typeface="Calibri"/>
                        <a:ea typeface="Calibri"/>
                        <a:cs typeface="Times New Roman"/>
                      </a:endParaRPr>
                    </a:p>
                  </a:txBody>
                  <a:tcPr marL="68580" marR="68580" marT="0" marB="0"/>
                </a:tc>
                <a:tc>
                  <a:txBody>
                    <a:bodyPr/>
                    <a:lstStyle/>
                    <a:p>
                      <a:r>
                        <a:rPr lang="en-IE" sz="1000" b="1" i="1" kern="1200" dirty="0" smtClean="0">
                          <a:solidFill>
                            <a:schemeClr val="dk1"/>
                          </a:solidFill>
                          <a:effectLst/>
                          <a:latin typeface="+mn-lt"/>
                          <a:ea typeface="+mn-ea"/>
                          <a:cs typeface="+mn-cs"/>
                        </a:rPr>
                        <a:t>Price (M = million)</a:t>
                      </a:r>
                      <a:endParaRPr lang="en-GB" sz="1000" dirty="0"/>
                    </a:p>
                  </a:txBody>
                  <a:tcPr/>
                </a:tc>
              </a:tr>
              <a:tr h="588746">
                <a:tc>
                  <a:txBody>
                    <a:bodyPr/>
                    <a:lstStyle/>
                    <a:p>
                      <a:pPr>
                        <a:lnSpc>
                          <a:spcPct val="150000"/>
                        </a:lnSpc>
                        <a:spcAft>
                          <a:spcPts val="0"/>
                        </a:spcAft>
                      </a:pPr>
                      <a:r>
                        <a:rPr lang="en-IE" sz="1300" dirty="0">
                          <a:effectLst/>
                          <a:latin typeface="Calibri"/>
                          <a:ea typeface="Calibri"/>
                          <a:cs typeface="Times New Roman"/>
                        </a:rPr>
                        <a:t>The Boat </a:t>
                      </a:r>
                      <a:r>
                        <a:rPr lang="en-IE" sz="1300" dirty="0" smtClean="0">
                          <a:effectLst/>
                          <a:latin typeface="Calibri"/>
                          <a:ea typeface="Calibri"/>
                          <a:cs typeface="Times New Roman"/>
                        </a:rPr>
                        <a:t>House, </a:t>
                      </a:r>
                    </a:p>
                    <a:p>
                      <a:pPr>
                        <a:lnSpc>
                          <a:spcPct val="150000"/>
                        </a:lnSpc>
                        <a:spcAft>
                          <a:spcPts val="0"/>
                        </a:spcAft>
                      </a:pPr>
                      <a:r>
                        <a:rPr lang="en-IE" sz="1300" dirty="0" smtClean="0">
                          <a:effectLst/>
                          <a:latin typeface="Calibri"/>
                          <a:ea typeface="Calibri"/>
                          <a:cs typeface="Times New Roman"/>
                        </a:rPr>
                        <a:t>Hyde </a:t>
                      </a:r>
                      <a:r>
                        <a:rPr lang="en-IE" sz="1300" dirty="0">
                          <a:effectLst/>
                          <a:latin typeface="Calibri"/>
                          <a:ea typeface="Calibri"/>
                          <a:cs typeface="Times New Roman"/>
                        </a:rPr>
                        <a:t>Park</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£5M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The London Dungeon</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£5M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British Museum</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dirty="0">
                          <a:effectLst/>
                          <a:latin typeface="Calibri"/>
                          <a:ea typeface="Calibri"/>
                          <a:cs typeface="Times New Roman"/>
                        </a:rPr>
                        <a:t>London Aquarium</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London Zoo</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dirty="0">
                          <a:effectLst/>
                          <a:latin typeface="Calibri"/>
                          <a:ea typeface="Calibri"/>
                          <a:cs typeface="Times New Roman"/>
                        </a:rPr>
                        <a:t>West End Theatres</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£30M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Royal Albert Hall</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588746">
                <a:tc>
                  <a:txBody>
                    <a:bodyPr/>
                    <a:lstStyle/>
                    <a:p>
                      <a:pPr>
                        <a:lnSpc>
                          <a:spcPct val="150000"/>
                        </a:lnSpc>
                        <a:spcAft>
                          <a:spcPts val="0"/>
                        </a:spcAft>
                      </a:pPr>
                      <a:r>
                        <a:rPr lang="en-IE" sz="1300" dirty="0">
                          <a:effectLst/>
                          <a:latin typeface="Calibri"/>
                          <a:ea typeface="Calibri"/>
                          <a:cs typeface="Times New Roman"/>
                        </a:rPr>
                        <a:t>Natural </a:t>
                      </a:r>
                      <a:r>
                        <a:rPr lang="en-IE" sz="1300" dirty="0" smtClean="0">
                          <a:effectLst/>
                          <a:latin typeface="Calibri"/>
                          <a:ea typeface="Calibri"/>
                          <a:cs typeface="Times New Roman"/>
                        </a:rPr>
                        <a:t>History </a:t>
                      </a:r>
                    </a:p>
                    <a:p>
                      <a:pPr>
                        <a:lnSpc>
                          <a:spcPct val="150000"/>
                        </a:lnSpc>
                        <a:spcAft>
                          <a:spcPts val="0"/>
                        </a:spcAft>
                      </a:pPr>
                      <a:r>
                        <a:rPr lang="en-IE" sz="1300" dirty="0" smtClean="0">
                          <a:effectLst/>
                          <a:latin typeface="Calibri"/>
                          <a:ea typeface="Calibri"/>
                          <a:cs typeface="Times New Roman"/>
                        </a:rPr>
                        <a:t>Museum</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dirty="0">
                          <a:effectLst/>
                          <a:latin typeface="Calibri"/>
                          <a:ea typeface="Calibri"/>
                          <a:cs typeface="Times New Roman"/>
                        </a:rPr>
                        <a:t>£20M</a:t>
                      </a:r>
                      <a:endParaRPr lang="en-GB" sz="1300" dirty="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dirty="0">
                          <a:effectLst/>
                          <a:latin typeface="Calibri"/>
                          <a:ea typeface="Calibri"/>
                          <a:cs typeface="Times New Roman"/>
                        </a:rPr>
                        <a:t>Science Museum</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263493">
                <a:tc>
                  <a:txBody>
                    <a:bodyPr/>
                    <a:lstStyle/>
                    <a:p>
                      <a:pPr>
                        <a:lnSpc>
                          <a:spcPct val="150000"/>
                        </a:lnSpc>
                        <a:spcAft>
                          <a:spcPts val="0"/>
                        </a:spcAft>
                      </a:pPr>
                      <a:r>
                        <a:rPr lang="en-IE" sz="1300" dirty="0">
                          <a:effectLst/>
                          <a:latin typeface="Calibri"/>
                          <a:ea typeface="Calibri"/>
                          <a:cs typeface="Times New Roman"/>
                        </a:rPr>
                        <a:t>Madame </a:t>
                      </a:r>
                      <a:r>
                        <a:rPr lang="en-IE" sz="1300" dirty="0" smtClean="0">
                          <a:effectLst/>
                          <a:latin typeface="Calibri"/>
                          <a:ea typeface="Calibri"/>
                          <a:cs typeface="Times New Roman"/>
                        </a:rPr>
                        <a:t>Tussauds</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dirty="0">
                          <a:effectLst/>
                          <a:latin typeface="Calibri"/>
                          <a:ea typeface="Calibri"/>
                          <a:cs typeface="Times New Roman"/>
                        </a:rPr>
                        <a:t>£10M</a:t>
                      </a:r>
                      <a:endParaRPr lang="en-GB" sz="1300"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868253664"/>
              </p:ext>
            </p:extLst>
          </p:nvPr>
        </p:nvGraphicFramePr>
        <p:xfrm>
          <a:off x="3419872" y="1700809"/>
          <a:ext cx="2448272" cy="3960441"/>
        </p:xfrm>
        <a:graphic>
          <a:graphicData uri="http://schemas.openxmlformats.org/drawingml/2006/table">
            <a:tbl>
              <a:tblPr firstRow="1">
                <a:tableStyleId>{5C22544A-7EE6-4342-B048-85BDC9FD1C3A}</a:tableStyleId>
              </a:tblPr>
              <a:tblGrid>
                <a:gridCol w="1678045"/>
                <a:gridCol w="770227"/>
              </a:tblGrid>
              <a:tr h="42909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E" sz="1200" b="1" i="1" kern="1200" dirty="0" smtClean="0">
                          <a:solidFill>
                            <a:schemeClr val="dk1"/>
                          </a:solidFill>
                          <a:effectLst/>
                          <a:latin typeface="+mn-lt"/>
                          <a:ea typeface="+mn-ea"/>
                          <a:cs typeface="+mn-cs"/>
                        </a:rPr>
                        <a:t>Name of attraction</a:t>
                      </a:r>
                      <a:endParaRPr lang="en-GB" sz="12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dirty="0"/>
                    </a:p>
                  </a:txBody>
                  <a:tcPr/>
                </a:tc>
              </a:tr>
              <a:tr h="321819">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E" sz="1300" dirty="0" smtClean="0">
                          <a:effectLst/>
                          <a:latin typeface="+mj-lt"/>
                          <a:ea typeface="Calibri"/>
                          <a:cs typeface="Times New Roman"/>
                        </a:rPr>
                        <a:t>HMS Belfast</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err="1">
                          <a:effectLst/>
                          <a:latin typeface="+mj-lt"/>
                          <a:ea typeface="Calibri"/>
                          <a:cs typeface="Times New Roman"/>
                        </a:rPr>
                        <a:t>Hamleys</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637866">
                <a:tc>
                  <a:txBody>
                    <a:bodyPr/>
                    <a:lstStyle/>
                    <a:p>
                      <a:pPr>
                        <a:lnSpc>
                          <a:spcPct val="150000"/>
                        </a:lnSpc>
                        <a:spcAft>
                          <a:spcPts val="0"/>
                        </a:spcAft>
                      </a:pPr>
                      <a:r>
                        <a:rPr lang="en-IE" sz="1300">
                          <a:effectLst/>
                          <a:latin typeface="+mj-lt"/>
                          <a:ea typeface="Calibri"/>
                          <a:cs typeface="Times New Roman"/>
                        </a:rPr>
                        <a:t>London Transport Museum</a:t>
                      </a:r>
                      <a:endParaRPr lang="en-GB" sz="130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Shakespeare’s Globe</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The Shard</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£40M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The Royal Observatory</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a:effectLst/>
                          <a:latin typeface="+mj-lt"/>
                          <a:ea typeface="Calibri"/>
                          <a:cs typeface="Times New Roman"/>
                        </a:rPr>
                        <a:t>Tate Modern</a:t>
                      </a:r>
                      <a:endParaRPr lang="en-GB" sz="130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£10M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Piccadilly Circus</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£30M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Tower of London</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£10M</a:t>
                      </a:r>
                      <a:endParaRPr lang="en-GB" sz="1300">
                        <a:effectLst/>
                        <a:latin typeface="+mj-lt"/>
                        <a:ea typeface="Calibri"/>
                        <a:cs typeface="Times New Roman"/>
                      </a:endParaRPr>
                    </a:p>
                  </a:txBody>
                  <a:tcPr marL="68580" marR="68580" marT="0" marB="0"/>
                </a:tc>
              </a:tr>
              <a:tr h="318932">
                <a:tc>
                  <a:txBody>
                    <a:bodyPr/>
                    <a:lstStyle/>
                    <a:p>
                      <a:pPr>
                        <a:lnSpc>
                          <a:spcPct val="150000"/>
                        </a:lnSpc>
                        <a:spcAft>
                          <a:spcPts val="0"/>
                        </a:spcAft>
                      </a:pPr>
                      <a:r>
                        <a:rPr lang="en-IE" sz="1300" dirty="0">
                          <a:effectLst/>
                          <a:latin typeface="+mj-lt"/>
                          <a:ea typeface="Calibri"/>
                          <a:cs typeface="Times New Roman"/>
                        </a:rPr>
                        <a:t>Wembley Stadium</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dirty="0">
                          <a:effectLst/>
                          <a:latin typeface="+mj-lt"/>
                          <a:ea typeface="Calibri"/>
                          <a:cs typeface="Times New Roman"/>
                        </a:rPr>
                        <a:t>£20M</a:t>
                      </a:r>
                      <a:endParaRPr lang="en-GB" sz="1300" dirty="0">
                        <a:effectLst/>
                        <a:latin typeface="+mj-lt"/>
                        <a:ea typeface="Calibri"/>
                        <a:cs typeface="Times New Roman"/>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63491652"/>
              </p:ext>
            </p:extLst>
          </p:nvPr>
        </p:nvGraphicFramePr>
        <p:xfrm>
          <a:off x="5940152" y="1700808"/>
          <a:ext cx="2524418" cy="3960438"/>
        </p:xfrm>
        <a:graphic>
          <a:graphicData uri="http://schemas.openxmlformats.org/drawingml/2006/table">
            <a:tbl>
              <a:tblPr firstRow="1">
                <a:tableStyleId>{5C22544A-7EE6-4342-B048-85BDC9FD1C3A}</a:tableStyleId>
              </a:tblPr>
              <a:tblGrid>
                <a:gridCol w="1760697"/>
                <a:gridCol w="763721"/>
              </a:tblGrid>
              <a:tr h="425629">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E" sz="1200" b="1" i="1" kern="1200" dirty="0" smtClean="0">
                          <a:solidFill>
                            <a:schemeClr val="dk1"/>
                          </a:solidFill>
                          <a:effectLst/>
                          <a:latin typeface="+mn-lt"/>
                          <a:ea typeface="+mn-ea"/>
                          <a:cs typeface="+mn-cs"/>
                        </a:rPr>
                        <a:t>Name of attraction</a:t>
                      </a:r>
                      <a:endParaRPr lang="en-GB" sz="12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sz="1000" dirty="0"/>
                    </a:p>
                  </a:txBody>
                  <a:tcPr/>
                </a:tc>
              </a:tr>
              <a:tr h="347859">
                <a:tc>
                  <a:txBody>
                    <a:bodyPr/>
                    <a:lstStyle/>
                    <a:p>
                      <a:pPr>
                        <a:lnSpc>
                          <a:spcPct val="150000"/>
                        </a:lnSpc>
                        <a:spcAft>
                          <a:spcPts val="0"/>
                        </a:spcAft>
                      </a:pPr>
                      <a:r>
                        <a:rPr lang="en-IE" sz="1300" dirty="0">
                          <a:effectLst/>
                          <a:latin typeface="Calibri"/>
                          <a:ea typeface="Calibri"/>
                          <a:cs typeface="Times New Roman"/>
                        </a:rPr>
                        <a:t>Trafalgar Square</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£30M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a:effectLst/>
                          <a:latin typeface="Calibri"/>
                          <a:ea typeface="Calibri"/>
                          <a:cs typeface="Times New Roman"/>
                        </a:rPr>
                        <a:t>London Eye</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372288">
                <a:tc>
                  <a:txBody>
                    <a:bodyPr/>
                    <a:lstStyle/>
                    <a:p>
                      <a:pPr>
                        <a:lnSpc>
                          <a:spcPct val="150000"/>
                        </a:lnSpc>
                        <a:spcAft>
                          <a:spcPts val="0"/>
                        </a:spcAft>
                      </a:pPr>
                      <a:r>
                        <a:rPr lang="en-IE" sz="1300">
                          <a:effectLst/>
                          <a:latin typeface="Calibri"/>
                          <a:ea typeface="Calibri"/>
                          <a:cs typeface="Times New Roman"/>
                        </a:rPr>
                        <a:t>Westminster Abbey</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a:effectLst/>
                          <a:latin typeface="Calibri"/>
                          <a:ea typeface="Calibri"/>
                          <a:cs typeface="Times New Roman"/>
                        </a:rPr>
                        <a:t>Big Ben</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dirty="0">
                          <a:effectLst/>
                          <a:latin typeface="Calibri"/>
                          <a:ea typeface="Calibri"/>
                          <a:cs typeface="Times New Roman"/>
                        </a:rPr>
                        <a:t>Buckingham Palace</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£30M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a:effectLst/>
                          <a:latin typeface="Calibri"/>
                          <a:ea typeface="Calibri"/>
                          <a:cs typeface="Times New Roman"/>
                        </a:rPr>
                        <a:t>10 Downing Street</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dirty="0">
                          <a:effectLst/>
                          <a:latin typeface="Calibri"/>
                          <a:ea typeface="Calibri"/>
                          <a:cs typeface="Times New Roman"/>
                        </a:rPr>
                        <a:t>Tower Bridge</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319613">
                <a:tc>
                  <a:txBody>
                    <a:bodyPr/>
                    <a:lstStyle/>
                    <a:p>
                      <a:pPr>
                        <a:lnSpc>
                          <a:spcPct val="150000"/>
                        </a:lnSpc>
                        <a:spcAft>
                          <a:spcPts val="0"/>
                        </a:spcAft>
                      </a:pPr>
                      <a:r>
                        <a:rPr lang="en-IE" sz="1300" dirty="0" smtClean="0">
                          <a:effectLst/>
                          <a:latin typeface="Calibri"/>
                          <a:ea typeface="Calibri"/>
                          <a:cs typeface="Times New Roman"/>
                        </a:rPr>
                        <a:t>St. Paul’s </a:t>
                      </a:r>
                      <a:r>
                        <a:rPr lang="en-IE" sz="1300" dirty="0">
                          <a:effectLst/>
                          <a:latin typeface="Calibri"/>
                          <a:ea typeface="Calibri"/>
                          <a:cs typeface="Times New Roman"/>
                        </a:rPr>
                        <a:t>Cathedral</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623763">
                <a:tc>
                  <a:txBody>
                    <a:bodyPr/>
                    <a:lstStyle/>
                    <a:p>
                      <a:pPr>
                        <a:lnSpc>
                          <a:spcPct val="150000"/>
                        </a:lnSpc>
                        <a:spcAft>
                          <a:spcPts val="0"/>
                        </a:spcAft>
                      </a:pPr>
                      <a:r>
                        <a:rPr lang="en-IE" sz="1300" dirty="0">
                          <a:effectLst/>
                          <a:latin typeface="Calibri"/>
                          <a:ea typeface="Calibri"/>
                          <a:cs typeface="Times New Roman"/>
                        </a:rPr>
                        <a:t>Monument to the </a:t>
                      </a:r>
                      <a:endParaRPr lang="en-IE" sz="1300" dirty="0" smtClean="0">
                        <a:effectLst/>
                        <a:latin typeface="Calibri"/>
                        <a:ea typeface="Calibri"/>
                        <a:cs typeface="Times New Roman"/>
                      </a:endParaRPr>
                    </a:p>
                    <a:p>
                      <a:pPr>
                        <a:lnSpc>
                          <a:spcPct val="150000"/>
                        </a:lnSpc>
                        <a:spcAft>
                          <a:spcPts val="0"/>
                        </a:spcAft>
                      </a:pPr>
                      <a:r>
                        <a:rPr lang="en-IE" sz="1300" dirty="0" smtClean="0">
                          <a:effectLst/>
                          <a:latin typeface="Calibri"/>
                          <a:ea typeface="Calibri"/>
                          <a:cs typeface="Times New Roman"/>
                        </a:rPr>
                        <a:t>Fire </a:t>
                      </a:r>
                      <a:r>
                        <a:rPr lang="en-IE" sz="1300" dirty="0">
                          <a:effectLst/>
                          <a:latin typeface="Calibri"/>
                          <a:ea typeface="Calibri"/>
                          <a:cs typeface="Times New Roman"/>
                        </a:rPr>
                        <a:t>of London</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£5M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dirty="0">
                          <a:effectLst/>
                          <a:latin typeface="Calibri"/>
                          <a:ea typeface="Calibri"/>
                          <a:cs typeface="Times New Roman"/>
                        </a:rPr>
                        <a:t>London Bus</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dirty="0">
                          <a:effectLst/>
                          <a:latin typeface="Calibri"/>
                          <a:ea typeface="Calibri"/>
                          <a:cs typeface="Times New Roman"/>
                        </a:rPr>
                        <a:t>£5M</a:t>
                      </a:r>
                      <a:endParaRPr lang="en-GB" sz="13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779349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2</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p>
          <a:p>
            <a:pPr algn="l"/>
            <a:r>
              <a:rPr lang="en-IE" sz="1800" dirty="0">
                <a:latin typeface="Calibri" panose="020F0502020204030204" pitchFamily="34" charset="0"/>
                <a:cs typeface="Times New Roman" panose="02020603050405020304" pitchFamily="18" charset="0"/>
              </a:rPr>
              <a:t>The government have increased funding for school tours this year, </a:t>
            </a:r>
            <a:r>
              <a:rPr lang="en-IE" sz="1800" dirty="0">
                <a:latin typeface="Calibri" panose="020F0502020204030204" pitchFamily="34" charset="0"/>
                <a:cs typeface="Times New Roman" panose="02020603050405020304" pitchFamily="18" charset="0"/>
              </a:rPr>
              <a:t>and the museums are very popular. If you have a </a:t>
            </a:r>
            <a:r>
              <a:rPr lang="en-IE" sz="1800" dirty="0" smtClean="0">
                <a:latin typeface="Calibri" panose="020F0502020204030204" pitchFamily="34" charset="0"/>
                <a:cs typeface="Times New Roman" panose="02020603050405020304" pitchFamily="18" charset="0"/>
              </a:rPr>
              <a:t>‘museum’ </a:t>
            </a:r>
            <a:r>
              <a:rPr lang="en-IE" sz="1800" dirty="0">
                <a:latin typeface="Calibri" panose="020F0502020204030204" pitchFamily="34" charset="0"/>
                <a:cs typeface="Times New Roman" panose="02020603050405020304" pitchFamily="18" charset="0"/>
              </a:rPr>
              <a:t>building, </a:t>
            </a:r>
            <a:r>
              <a:rPr lang="en-IE" sz="1800" dirty="0" smtClean="0">
                <a:latin typeface="Calibri" panose="020F0502020204030204" pitchFamily="34" charset="0"/>
                <a:cs typeface="Times New Roman" panose="02020603050405020304" pitchFamily="18" charset="0"/>
              </a:rPr>
              <a:t>you win </a:t>
            </a:r>
            <a:r>
              <a:rPr lang="en-IE" sz="1800" dirty="0">
                <a:latin typeface="Calibri" panose="020F0502020204030204" pitchFamily="34" charset="0"/>
                <a:cs typeface="Times New Roman" panose="02020603050405020304" pitchFamily="18" charset="0"/>
              </a:rPr>
              <a:t>an extra £20M</a:t>
            </a:r>
            <a:r>
              <a:rPr lang="en-IE" sz="1800" dirty="0" smtClean="0">
                <a:latin typeface="Calibri" panose="020F0502020204030204" pitchFamily="34" charset="0"/>
                <a:cs typeface="Times New Roman" panose="02020603050405020304" pitchFamily="18" charset="0"/>
              </a:rPr>
              <a:t>. (This </a:t>
            </a:r>
            <a:r>
              <a:rPr lang="en-IE" sz="1800" dirty="0">
                <a:latin typeface="Calibri" panose="020F0502020204030204" pitchFamily="34" charset="0"/>
                <a:cs typeface="Times New Roman" panose="02020603050405020304" pitchFamily="18" charset="0"/>
              </a:rPr>
              <a:t>includes all cards with </a:t>
            </a:r>
            <a:r>
              <a:rPr lang="en-IE" sz="1800" dirty="0" smtClean="0">
                <a:latin typeface="Calibri" panose="020F0502020204030204" pitchFamily="34" charset="0"/>
                <a:cs typeface="Times New Roman" panose="02020603050405020304" pitchFamily="18" charset="0"/>
              </a:rPr>
              <a:t>‘museum’ </a:t>
            </a:r>
            <a:r>
              <a:rPr lang="en-IE" sz="1800" dirty="0">
                <a:latin typeface="Calibri" panose="020F0502020204030204" pitchFamily="34" charset="0"/>
                <a:cs typeface="Times New Roman" panose="02020603050405020304" pitchFamily="18" charset="0"/>
              </a:rPr>
              <a:t>in the name and also Madame </a:t>
            </a:r>
            <a:r>
              <a:rPr lang="en-IE" sz="1800" dirty="0" smtClean="0">
                <a:latin typeface="Calibri" panose="020F0502020204030204" pitchFamily="34" charset="0"/>
                <a:cs typeface="Times New Roman" panose="02020603050405020304" pitchFamily="18" charset="0"/>
              </a:rPr>
              <a:t>Tussauds.)</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 if you have a </a:t>
            </a:r>
            <a:r>
              <a:rPr lang="en-IE" sz="1800" dirty="0" smtClean="0">
                <a:latin typeface="Calibri" panose="020F0502020204030204" pitchFamily="34" charset="0"/>
                <a:cs typeface="Times New Roman" panose="02020603050405020304" pitchFamily="18" charset="0"/>
              </a:rPr>
              <a:t>museum. </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1420216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3</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Newsflash! Prince </a:t>
            </a:r>
            <a:r>
              <a:rPr lang="en-IE" sz="1800" dirty="0">
                <a:latin typeface="Calibri" panose="020F0502020204030204" pitchFamily="34" charset="0"/>
                <a:cs typeface="Times New Roman" panose="02020603050405020304" pitchFamily="18" charset="0"/>
              </a:rPr>
              <a:t>Harry has decided to get married! </a:t>
            </a:r>
            <a:r>
              <a:rPr lang="en-IE" sz="1800" dirty="0">
                <a:latin typeface="Calibri" panose="020F0502020204030204" pitchFamily="34" charset="0"/>
                <a:cs typeface="Times New Roman" panose="02020603050405020304" pitchFamily="18" charset="0"/>
              </a:rPr>
              <a:t>Nothing boosts the city’s economy as much as a </a:t>
            </a:r>
            <a:r>
              <a:rPr lang="en-IE" sz="1800" dirty="0" smtClean="0">
                <a:latin typeface="Calibri" panose="020F0502020204030204" pitchFamily="34" charset="0"/>
                <a:cs typeface="Times New Roman" panose="02020603050405020304" pitchFamily="18" charset="0"/>
              </a:rPr>
              <a:t>royal wedding</a:t>
            </a:r>
            <a:r>
              <a:rPr lang="en-IE" sz="1800" dirty="0">
                <a:latin typeface="Calibri" panose="020F0502020204030204" pitchFamily="34" charset="0"/>
                <a:cs typeface="Times New Roman" panose="02020603050405020304" pitchFamily="18" charset="0"/>
              </a:rPr>
              <a:t>. It’s </a:t>
            </a:r>
            <a:r>
              <a:rPr lang="en-IE" sz="1800" dirty="0">
                <a:latin typeface="Calibri" panose="020F0502020204030204" pitchFamily="34" charset="0"/>
                <a:cs typeface="Times New Roman" panose="02020603050405020304" pitchFamily="18" charset="0"/>
              </a:rPr>
              <a:t>a </a:t>
            </a:r>
            <a:r>
              <a:rPr lang="en-IE" sz="1800" dirty="0" smtClean="0">
                <a:latin typeface="Calibri" panose="020F0502020204030204" pitchFamily="34" charset="0"/>
                <a:cs typeface="Times New Roman" panose="02020603050405020304" pitchFamily="18" charset="0"/>
              </a:rPr>
              <a:t>great </a:t>
            </a:r>
            <a:r>
              <a:rPr lang="en-IE" sz="1800" dirty="0">
                <a:latin typeface="Calibri" panose="020F0502020204030204" pitchFamily="34" charset="0"/>
                <a:cs typeface="Times New Roman" panose="02020603050405020304" pitchFamily="18" charset="0"/>
              </a:rPr>
              <a:t>year for the </a:t>
            </a:r>
            <a:r>
              <a:rPr lang="en-IE" sz="1800" dirty="0" smtClean="0">
                <a:latin typeface="Calibri" panose="020F0502020204030204" pitchFamily="34" charset="0"/>
                <a:cs typeface="Times New Roman" panose="02020603050405020304" pitchFamily="18" charset="0"/>
              </a:rPr>
              <a:t>royal </a:t>
            </a:r>
            <a:r>
              <a:rPr lang="en-IE" sz="1800" dirty="0">
                <a:latin typeface="Calibri" panose="020F0502020204030204" pitchFamily="34" charset="0"/>
                <a:cs typeface="Times New Roman" panose="02020603050405020304" pitchFamily="18" charset="0"/>
              </a:rPr>
              <a:t>f</a:t>
            </a:r>
            <a:r>
              <a:rPr lang="en-IE" sz="1800" dirty="0" smtClean="0">
                <a:latin typeface="Calibri" panose="020F0502020204030204" pitchFamily="34" charset="0"/>
                <a:cs typeface="Times New Roman" panose="02020603050405020304" pitchFamily="18" charset="0"/>
              </a:rPr>
              <a:t>amily</a:t>
            </a:r>
            <a:r>
              <a:rPr lang="en-IE" sz="1800" dirty="0">
                <a:latin typeface="Calibri" panose="020F0502020204030204" pitchFamily="34" charset="0"/>
                <a:cs typeface="Times New Roman" panose="02020603050405020304" pitchFamily="18" charset="0"/>
              </a:rPr>
              <a:t>. If you have a ‘royal’ </a:t>
            </a:r>
            <a:r>
              <a:rPr lang="en-IE" sz="1800" dirty="0" smtClean="0">
                <a:latin typeface="Calibri" panose="020F0502020204030204" pitchFamily="34" charset="0"/>
                <a:cs typeface="Times New Roman" panose="02020603050405020304" pitchFamily="18" charset="0"/>
              </a:rPr>
              <a:t>building, you win an extra £15M. (This </a:t>
            </a:r>
            <a:r>
              <a:rPr lang="en-IE" sz="1800" dirty="0"/>
              <a:t>includes Buckingham Palace, Tower of London and any building with ‘royal’ in the </a:t>
            </a:r>
            <a:r>
              <a:rPr lang="en-IE" sz="1800" dirty="0" smtClean="0"/>
              <a:t>name.)</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£15M to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 if you have a royal building.</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3936157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4</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It’s a very hot </a:t>
            </a:r>
            <a:r>
              <a:rPr lang="en-IE" sz="1800" dirty="0" smtClean="0">
                <a:latin typeface="Calibri" panose="020F0502020204030204" pitchFamily="34" charset="0"/>
                <a:cs typeface="Times New Roman" panose="02020603050405020304" pitchFamily="18" charset="0"/>
              </a:rPr>
              <a:t>summer, </a:t>
            </a:r>
            <a:r>
              <a:rPr lang="en-IE" sz="1800" dirty="0">
                <a:latin typeface="Calibri" panose="020F0502020204030204" pitchFamily="34" charset="0"/>
                <a:cs typeface="Times New Roman" panose="02020603050405020304" pitchFamily="18" charset="0"/>
              </a:rPr>
              <a:t>so it’s time to be environmentally-friendly and save water. </a:t>
            </a:r>
            <a:r>
              <a:rPr lang="en-IE" sz="1800" dirty="0">
                <a:latin typeface="Calibri" panose="020F0502020204030204" pitchFamily="34" charset="0"/>
                <a:cs typeface="Times New Roman" panose="02020603050405020304" pitchFamily="18" charset="0"/>
              </a:rPr>
              <a:t>It’s a bad year for attractions which have a </a:t>
            </a:r>
            <a:r>
              <a:rPr lang="en-IE" sz="1800" dirty="0" smtClean="0">
                <a:latin typeface="Calibri" panose="020F0502020204030204" pitchFamily="34" charset="0"/>
                <a:cs typeface="Times New Roman" panose="02020603050405020304" pitchFamily="18" charset="0"/>
              </a:rPr>
              <a:t>lot of </a:t>
            </a:r>
            <a:r>
              <a:rPr lang="en-IE" sz="1800" dirty="0">
                <a:latin typeface="Calibri" panose="020F0502020204030204" pitchFamily="34" charset="0"/>
                <a:cs typeface="Times New Roman" panose="02020603050405020304" pitchFamily="18" charset="0"/>
              </a:rPr>
              <a:t>water and fountains. If you have an attraction which needs a lot of </a:t>
            </a:r>
            <a:r>
              <a:rPr lang="en-IE" sz="1800" dirty="0" smtClean="0">
                <a:latin typeface="Calibri" panose="020F0502020204030204" pitchFamily="34" charset="0"/>
                <a:cs typeface="Times New Roman" panose="02020603050405020304" pitchFamily="18" charset="0"/>
              </a:rPr>
              <a:t>water, </a:t>
            </a:r>
            <a:r>
              <a:rPr lang="en-IE" sz="1800" dirty="0">
                <a:latin typeface="Calibri" panose="020F0502020204030204" pitchFamily="34" charset="0"/>
                <a:cs typeface="Times New Roman" panose="02020603050405020304" pitchFamily="18" charset="0"/>
              </a:rPr>
              <a:t>you must return this card to the bottom of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London Aquarium, Piccadilly Circus, London Zoo, Boat House Hyde Park, Trafalgar </a:t>
            </a:r>
            <a:r>
              <a:rPr lang="en-IE" sz="1800" dirty="0" smtClean="0"/>
              <a:t>Square.)</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t>The </a:t>
            </a:r>
            <a:r>
              <a:rPr lang="en-IE" sz="1800" dirty="0"/>
              <a:t>high temperatures </a:t>
            </a:r>
            <a:r>
              <a:rPr lang="en-IE" sz="1800" dirty="0"/>
              <a:t>also mean increased expenses for air-conditioning </a:t>
            </a:r>
            <a:r>
              <a:rPr lang="en-IE" sz="1800" dirty="0"/>
              <a:t>for the wax figures at Madame </a:t>
            </a:r>
            <a:r>
              <a:rPr lang="en-IE" sz="1800" dirty="0" smtClean="0"/>
              <a:t>Tussauds</a:t>
            </a:r>
            <a:r>
              <a:rPr lang="en-IE" sz="1800" dirty="0"/>
              <a:t>.</a:t>
            </a:r>
            <a:r>
              <a:rPr lang="en-IE" sz="1800" dirty="0">
                <a:latin typeface="Calibri" panose="020F0502020204030204" pitchFamily="34" charset="0"/>
                <a:cs typeface="Times New Roman" panose="02020603050405020304" pitchFamily="18" charset="0"/>
              </a:rPr>
              <a:t> </a:t>
            </a:r>
            <a:r>
              <a:rPr lang="en-IE" sz="1800" dirty="0" smtClean="0">
                <a:latin typeface="Calibri" panose="020F0502020204030204" pitchFamily="34" charset="0"/>
                <a:cs typeface="Times New Roman" panose="02020603050405020304" pitchFamily="18" charset="0"/>
              </a:rPr>
              <a:t>If you have this card, </a:t>
            </a:r>
            <a:r>
              <a:rPr lang="en-IE" sz="1800" dirty="0">
                <a:latin typeface="Calibri" panose="020F0502020204030204" pitchFamily="34" charset="0"/>
                <a:cs typeface="Times New Roman" panose="02020603050405020304" pitchFamily="18" charset="0"/>
              </a:rPr>
              <a:t>you must return this card to the bottom of the central pile.</a:t>
            </a: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517877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5</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There’s a global financial crash. Neither tourists nor residents have much money to spend this year. If </a:t>
            </a:r>
            <a:r>
              <a:rPr lang="en-IE" sz="1800" dirty="0">
                <a:latin typeface="Calibri" panose="020F0502020204030204" pitchFamily="34" charset="0"/>
                <a:cs typeface="Times New Roman" panose="02020603050405020304" pitchFamily="18" charset="0"/>
              </a:rPr>
              <a:t>you have an attraction which has an entry fee of more than </a:t>
            </a:r>
            <a:r>
              <a:rPr lang="en-IE" sz="1800" dirty="0"/>
              <a:t>£20, you must return this card to </a:t>
            </a:r>
            <a:r>
              <a:rPr lang="en-IE" sz="1800" dirty="0" smtClean="0"/>
              <a:t>the </a:t>
            </a:r>
            <a:r>
              <a:rPr lang="en-IE" sz="1800" dirty="0"/>
              <a:t>central </a:t>
            </a:r>
            <a:r>
              <a:rPr lang="en-IE" sz="1800" dirty="0" smtClean="0"/>
              <a:t>pile</a:t>
            </a:r>
            <a:r>
              <a:rPr lang="en-IE" sz="1800" dirty="0" smtClean="0"/>
              <a:t>. (Look at the Entry Free information on the card.)</a:t>
            </a:r>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 </a:t>
            </a:r>
            <a:endParaRPr lang="en-IE" sz="18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a:t>
            </a:r>
          </a:p>
          <a:p>
            <a:pPr algn="l"/>
            <a:endParaRPr lang="en-IE" sz="1800" dirty="0"/>
          </a:p>
          <a:p>
            <a:pPr algn="l"/>
            <a:endParaRPr lang="en-IE" sz="1800" dirty="0">
              <a:latin typeface="Calibri (body)"/>
            </a:endParaRPr>
          </a:p>
          <a:p>
            <a:pPr algn="l"/>
            <a:endParaRPr lang="en-IE" sz="1800" dirty="0">
              <a:latin typeface="Calibri (body)"/>
            </a:endParaRPr>
          </a:p>
          <a:p>
            <a:r>
              <a:rPr lang="en-IE" sz="9600" b="1" dirty="0" smtClean="0"/>
              <a:t> </a:t>
            </a:r>
            <a:endParaRPr lang="en-IE" sz="9600" b="1" dirty="0"/>
          </a:p>
        </p:txBody>
      </p:sp>
    </p:spTree>
    <p:extLst>
      <p:ext uri="{BB962C8B-B14F-4D97-AF65-F5344CB8AC3E}">
        <p14:creationId xmlns:p14="http://schemas.microsoft.com/office/powerpoint/2010/main" val="34744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6</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economy </a:t>
            </a:r>
            <a:r>
              <a:rPr lang="en-IE" sz="1800" dirty="0">
                <a:latin typeface="Calibri" panose="020F0502020204030204" pitchFamily="34" charset="0"/>
                <a:cs typeface="Times New Roman" panose="02020603050405020304" pitchFamily="18" charset="0"/>
              </a:rPr>
              <a:t>is back on track! </a:t>
            </a:r>
            <a:r>
              <a:rPr lang="en-IE" sz="1800" dirty="0">
                <a:latin typeface="Calibri" panose="020F0502020204030204" pitchFamily="34" charset="0"/>
                <a:cs typeface="Times New Roman" panose="02020603050405020304" pitchFamily="18" charset="0"/>
              </a:rPr>
              <a:t>Every team wins a new attraction.</a:t>
            </a:r>
            <a:endParaRPr lang="en-IE" sz="1800" dirty="0"/>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4208093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7</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There is an international theatre festival in the city. </a:t>
            </a:r>
            <a:r>
              <a:rPr lang="en-IE" sz="1800" dirty="0">
                <a:latin typeface="Calibri" panose="020F0502020204030204" pitchFamily="34" charset="0"/>
                <a:cs typeface="Times New Roman" panose="02020603050405020304" pitchFamily="18" charset="0"/>
              </a:rPr>
              <a:t>The theatres are packed with people every night! </a:t>
            </a:r>
            <a:r>
              <a:rPr lang="en-IE" sz="1800" dirty="0">
                <a:latin typeface="Calibri" panose="020F0502020204030204" pitchFamily="34" charset="0"/>
                <a:cs typeface="Times New Roman" panose="02020603050405020304" pitchFamily="18" charset="0"/>
              </a:rPr>
              <a:t>If you have an attraction which is a theatre, you win </a:t>
            </a:r>
            <a:r>
              <a:rPr lang="en-IE" sz="1800" dirty="0"/>
              <a:t>£15M.</a:t>
            </a:r>
          </a:p>
          <a:p>
            <a:pPr algn="l"/>
            <a:r>
              <a:rPr lang="en-IE" sz="1800" dirty="0" smtClean="0"/>
              <a:t>(This </a:t>
            </a:r>
            <a:r>
              <a:rPr lang="en-IE" sz="1800" dirty="0"/>
              <a:t>includes West End Theatres, Shakespeare’s Globe and Royal Albert </a:t>
            </a:r>
            <a:r>
              <a:rPr lang="en-IE" sz="1800" dirty="0" smtClean="0"/>
              <a:t>Hall.)</a:t>
            </a:r>
            <a:endParaRPr lang="en-IE" sz="1800" dirty="0"/>
          </a:p>
          <a:p>
            <a:pPr algn="l"/>
            <a:endParaRPr lang="en-IE" sz="1800" dirty="0"/>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£15M to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 if you have a theatre.</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a:t>
            </a:r>
            <a:r>
              <a:rPr lang="en-IE" sz="1800" dirty="0" smtClean="0">
                <a:latin typeface="Calibri" panose="020F0502020204030204" pitchFamily="34" charset="0"/>
                <a:cs typeface="Times New Roman" panose="02020603050405020304" pitchFamily="18" charset="0"/>
              </a:rPr>
              <a:t>Budget</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495567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1651</Words>
  <Application>Microsoft Office PowerPoint</Application>
  <PresentationFormat>On-screen Show (4:3)</PresentationFormat>
  <Paragraphs>217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The mayor of  mini London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Newman, Peter</dc:creator>
  <cp:lastModifiedBy>Slatter, Rachel</cp:lastModifiedBy>
  <cp:revision>22</cp:revision>
  <dcterms:created xsi:type="dcterms:W3CDTF">2014-11-04T17:25:04Z</dcterms:created>
  <dcterms:modified xsi:type="dcterms:W3CDTF">2017-06-02T11:36:52Z</dcterms:modified>
</cp:coreProperties>
</file>