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8"/>
  </p:notesMasterIdLst>
  <p:sldIdLst>
    <p:sldId id="262" r:id="rId2"/>
    <p:sldId id="259" r:id="rId3"/>
    <p:sldId id="260" r:id="rId4"/>
    <p:sldId id="261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399CC"/>
    <a:srgbClr val="003366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2" d="100"/>
          <a:sy n="152" d="100"/>
        </p:scale>
        <p:origin x="-120" y="-2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AD06BD-E1B5-4321-86C5-883B34C6A62A}" type="datetimeFigureOut">
              <a:rPr lang="en-GB" smtClean="0"/>
              <a:pPr/>
              <a:t>21/10/2015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BA245-ADF7-4B96-916F-24F3370B9E0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944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BA245-ADF7-4B96-916F-24F3370B9E0E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606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BA245-ADF7-4B96-916F-24F3370B9E0E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4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BA245-ADF7-4B96-916F-24F3370B9E0E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34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BA245-ADF7-4B96-916F-24F3370B9E0E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4932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BA245-ADF7-4B96-916F-24F3370B9E0E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0294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BA245-ADF7-4B96-916F-24F3370B9E0E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660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DE205E6-65F1-4C72-9E4D-E4A534289312}" type="datetimeFigureOut">
              <a:rPr lang="en-GB" smtClean="0"/>
              <a:pPr/>
              <a:t>21/10/2015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600C817-7075-403A-A8E7-AE29710DAD3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094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205E6-65F1-4C72-9E4D-E4A534289312}" type="datetimeFigureOut">
              <a:rPr lang="en-GB" smtClean="0"/>
              <a:pPr/>
              <a:t>21/10/2015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600C817-7075-403A-A8E7-AE29710DAD3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64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205E6-65F1-4C72-9E4D-E4A534289312}" type="datetimeFigureOut">
              <a:rPr lang="en-GB" smtClean="0"/>
              <a:pPr/>
              <a:t>21/10/2015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600C817-7075-403A-A8E7-AE29710DAD3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123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205E6-65F1-4C72-9E4D-E4A534289312}" type="datetimeFigureOut">
              <a:rPr lang="en-GB" smtClean="0"/>
              <a:pPr/>
              <a:t>21/10/2015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600C817-7075-403A-A8E7-AE29710DAD3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888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205E6-65F1-4C72-9E4D-E4A534289312}" type="datetimeFigureOut">
              <a:rPr lang="en-GB" smtClean="0"/>
              <a:pPr/>
              <a:t>21/10/2015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600C817-7075-403A-A8E7-AE29710DAD3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280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205E6-65F1-4C72-9E4D-E4A534289312}" type="datetimeFigureOut">
              <a:rPr lang="en-GB" smtClean="0"/>
              <a:pPr/>
              <a:t>21/10/2015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600C817-7075-403A-A8E7-AE29710DAD3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2771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205E6-65F1-4C72-9E4D-E4A534289312}" type="datetimeFigureOut">
              <a:rPr lang="en-GB" smtClean="0"/>
              <a:pPr/>
              <a:t>21/10/2015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600C817-7075-403A-A8E7-AE29710DAD3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267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CDE205E6-65F1-4C72-9E4D-E4A534289312}" type="datetimeFigureOut">
              <a:rPr lang="en-GB" smtClean="0"/>
              <a:pPr/>
              <a:t>21/10/2015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600C817-7075-403A-A8E7-AE29710DAD3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115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205E6-65F1-4C72-9E4D-E4A534289312}" type="datetimeFigureOut">
              <a:rPr lang="en-GB" smtClean="0"/>
              <a:pPr/>
              <a:t>21/10/2015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600C817-7075-403A-A8E7-AE29710DAD3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5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205E6-65F1-4C72-9E4D-E4A534289312}" type="datetimeFigureOut">
              <a:rPr lang="en-GB" smtClean="0"/>
              <a:pPr/>
              <a:t>21/10/2015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600C817-7075-403A-A8E7-AE29710DAD3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26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205E6-65F1-4C72-9E4D-E4A534289312}" type="datetimeFigureOut">
              <a:rPr lang="en-GB" smtClean="0"/>
              <a:pPr/>
              <a:t>21/10/2015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600C817-7075-403A-A8E7-AE29710DAD3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778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205E6-65F1-4C72-9E4D-E4A534289312}" type="datetimeFigureOut">
              <a:rPr lang="en-GB" smtClean="0"/>
              <a:pPr/>
              <a:t>21/10/2015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600C817-7075-403A-A8E7-AE29710DAD3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975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205E6-65F1-4C72-9E4D-E4A534289312}" type="datetimeFigureOut">
              <a:rPr lang="en-GB" smtClean="0"/>
              <a:pPr/>
              <a:t>21/10/2015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600C817-7075-403A-A8E7-AE29710DAD3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741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205E6-65F1-4C72-9E4D-E4A534289312}" type="datetimeFigureOut">
              <a:rPr lang="en-GB" smtClean="0"/>
              <a:pPr/>
              <a:t>21/10/2015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600C817-7075-403A-A8E7-AE29710DAD3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993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205E6-65F1-4C72-9E4D-E4A534289312}" type="datetimeFigureOut">
              <a:rPr lang="en-GB" smtClean="0"/>
              <a:pPr/>
              <a:t>21/10/2015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600C817-7075-403A-A8E7-AE29710DAD3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135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205E6-65F1-4C72-9E4D-E4A534289312}" type="datetimeFigureOut">
              <a:rPr lang="en-GB" smtClean="0"/>
              <a:pPr/>
              <a:t>21/10/2015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600C817-7075-403A-A8E7-AE29710DAD3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368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205E6-65F1-4C72-9E4D-E4A534289312}" type="datetimeFigureOut">
              <a:rPr lang="en-GB" smtClean="0"/>
              <a:pPr/>
              <a:t>21/10/2015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600C817-7075-403A-A8E7-AE29710DAD3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324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CDE205E6-65F1-4C72-9E4D-E4A534289312}" type="datetimeFigureOut">
              <a:rPr lang="en-GB" smtClean="0"/>
              <a:pPr/>
              <a:t>21/10/2015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8600C817-7075-403A-A8E7-AE29710DAD3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32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060848"/>
            <a:ext cx="7725544" cy="1858218"/>
          </a:xfrm>
        </p:spPr>
        <p:txBody>
          <a:bodyPr>
            <a:normAutofit/>
          </a:bodyPr>
          <a:lstStyle/>
          <a:p>
            <a:pPr algn="ctr"/>
            <a:r>
              <a:rPr lang="en-GB" sz="3000" dirty="0" smtClean="0">
                <a:solidFill>
                  <a:srgbClr val="3399CC"/>
                </a:solidFill>
                <a:latin typeface="Helvetica LT Std Roman"/>
              </a:rPr>
              <a:t>Can you think of any countries that, when written in capitals, don’t contain any letters with enclosed spaces? </a:t>
            </a:r>
            <a:endParaRPr lang="en-GB" sz="3000" dirty="0">
              <a:solidFill>
                <a:srgbClr val="3399CC"/>
              </a:solidFill>
              <a:latin typeface="Helvetica LT Std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4005064"/>
            <a:ext cx="8229600" cy="10081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sz="2400" dirty="0" smtClean="0">
                <a:latin typeface="Helvetica LT Std Roman"/>
              </a:rPr>
              <a:t>So they cannot </a:t>
            </a:r>
            <a:r>
              <a:rPr lang="en-GB" sz="2400" dirty="0">
                <a:latin typeface="Helvetica LT Std Roman"/>
              </a:rPr>
              <a:t>contain A, B, D, O, P, </a:t>
            </a:r>
            <a:r>
              <a:rPr lang="en-GB" sz="2400" dirty="0" smtClean="0">
                <a:latin typeface="Helvetica LT Std Roman"/>
              </a:rPr>
              <a:t>Q or R. </a:t>
            </a:r>
            <a:endParaRPr lang="en-GB" sz="2400" dirty="0">
              <a:latin typeface="Helvetica LT Std Roman"/>
            </a:endParaRPr>
          </a:p>
          <a:p>
            <a:pPr algn="ctr">
              <a:buNone/>
            </a:pPr>
            <a:r>
              <a:rPr lang="en-GB" sz="2400" dirty="0" smtClean="0">
                <a:latin typeface="Helvetica LT Std Roman"/>
              </a:rPr>
              <a:t>E.g. LIECHTENSTEIN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5373216"/>
            <a:ext cx="7560840" cy="5847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FFFFFF"/>
                </a:solidFill>
                <a:latin typeface="Helvetica LT Std Roman"/>
              </a:rPr>
              <a:t>FIJI, SEYCHELLES, YEMEN, CHILE</a:t>
            </a:r>
            <a:endParaRPr lang="en-GB" sz="3200" dirty="0">
              <a:solidFill>
                <a:srgbClr val="FFFFFF"/>
              </a:solidFill>
              <a:latin typeface="Helvetica LT Std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2276872"/>
            <a:ext cx="6912768" cy="129614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sz="3000" dirty="0" smtClean="0">
                <a:solidFill>
                  <a:srgbClr val="3399CC"/>
                </a:solidFill>
                <a:latin typeface="Helvetica LT Std Roman"/>
              </a:rPr>
              <a:t>What’s the longest English word you can think of?</a:t>
            </a:r>
          </a:p>
          <a:p>
            <a:pPr algn="ctr">
              <a:buNone/>
            </a:pPr>
            <a:endParaRPr lang="en-GB" sz="3000" dirty="0" smtClean="0">
              <a:solidFill>
                <a:srgbClr val="3399CC"/>
              </a:solidFill>
              <a:latin typeface="Helvetica LT Std Roman"/>
            </a:endParaRPr>
          </a:p>
          <a:p>
            <a:pPr algn="ctr">
              <a:buNone/>
            </a:pPr>
            <a:endParaRPr lang="en-GB" sz="3000" dirty="0">
              <a:solidFill>
                <a:srgbClr val="3399CC"/>
              </a:solidFill>
              <a:latin typeface="Helvetica LT Std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3861048"/>
            <a:ext cx="7632849" cy="187220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  <a:latin typeface="Helvetica LT Std Roman"/>
              </a:rPr>
              <a:t>antidisestablishmentarianism</a:t>
            </a:r>
            <a:endParaRPr lang="en-GB" sz="2400" dirty="0" smtClean="0">
              <a:solidFill>
                <a:srgbClr val="FFFFFF"/>
              </a:solidFill>
              <a:latin typeface="Helvetica LT Std Roman"/>
            </a:endParaRPr>
          </a:p>
          <a:p>
            <a:pPr algn="ctr"/>
            <a:r>
              <a:rPr lang="en-GB" sz="2400" dirty="0" smtClean="0">
                <a:solidFill>
                  <a:srgbClr val="FFFFFF"/>
                </a:solidFill>
                <a:latin typeface="Helvetica LT Std Roman"/>
              </a:rPr>
              <a:t>pneumonoultramicroscopicsilicovolcanokoniosis</a:t>
            </a:r>
            <a:endParaRPr lang="en-GB" sz="2400" dirty="0">
              <a:solidFill>
                <a:srgbClr val="FFFFFF"/>
              </a:solidFill>
              <a:latin typeface="Helvetica LT Std Roman"/>
            </a:endParaRPr>
          </a:p>
          <a:p>
            <a:pPr algn="ctr"/>
            <a:r>
              <a:rPr lang="en-GB" sz="2400" dirty="0">
                <a:solidFill>
                  <a:srgbClr val="FFFFFF"/>
                </a:solidFill>
                <a:latin typeface="Helvetica LT Std Roman"/>
              </a:rPr>
              <a:t>deinstitutionalization, counterrevolutionaries</a:t>
            </a:r>
            <a:r>
              <a:rPr lang="en-GB" sz="2400" i="1" dirty="0">
                <a:solidFill>
                  <a:srgbClr val="FFFFFF"/>
                </a:solidFill>
                <a:latin typeface="Helvetica LT Std Roman"/>
              </a:rPr>
              <a:t>, </a:t>
            </a:r>
            <a:r>
              <a:rPr lang="en-GB" sz="2400" dirty="0" smtClean="0">
                <a:solidFill>
                  <a:srgbClr val="FFFFFF"/>
                </a:solidFill>
                <a:latin typeface="Helvetica LT Std Roman"/>
              </a:rPr>
              <a:t>uncharacteristically</a:t>
            </a:r>
            <a:endParaRPr lang="en-GB" sz="2400" dirty="0">
              <a:solidFill>
                <a:srgbClr val="FFFFFF"/>
              </a:solidFill>
              <a:latin typeface="Helvetica LT Std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420888"/>
            <a:ext cx="7488832" cy="1656184"/>
          </a:xfrm>
        </p:spPr>
        <p:txBody>
          <a:bodyPr>
            <a:normAutofit/>
          </a:bodyPr>
          <a:lstStyle/>
          <a:p>
            <a:pPr algn="ctr"/>
            <a:r>
              <a:rPr lang="en-GB" sz="3000" dirty="0" smtClean="0">
                <a:latin typeface="Helvetica LT Std Roman"/>
              </a:rPr>
              <a:t>Can you think of a word in English that doesn’t contain any vowels? </a:t>
            </a:r>
            <a:br>
              <a:rPr lang="en-GB" sz="3000" dirty="0" smtClean="0">
                <a:latin typeface="Helvetica LT Std Roman"/>
              </a:rPr>
            </a:br>
            <a:r>
              <a:rPr lang="en-GB" sz="3000" dirty="0" smtClean="0">
                <a:latin typeface="Helvetica LT Std Roman"/>
              </a:rPr>
              <a:t>(a, e, </a:t>
            </a:r>
            <a:r>
              <a:rPr lang="en-GB" sz="3000" dirty="0" err="1" smtClean="0">
                <a:latin typeface="Helvetica LT Std Roman"/>
              </a:rPr>
              <a:t>i</a:t>
            </a:r>
            <a:r>
              <a:rPr lang="en-GB" sz="3000" dirty="0" smtClean="0">
                <a:latin typeface="Helvetica LT Std Roman"/>
              </a:rPr>
              <a:t>, o, u)</a:t>
            </a:r>
            <a:endParaRPr lang="en-GB" sz="3000" dirty="0">
              <a:latin typeface="Helvetica LT Std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4581128"/>
            <a:ext cx="7797552" cy="1152128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en-GB" sz="3000" dirty="0">
                <a:solidFill>
                  <a:srgbClr val="FFFFFF"/>
                </a:solidFill>
                <a:latin typeface="Helvetica LT Std Roman"/>
              </a:rPr>
              <a:t>why, try, spy, rhythm, myth, gypsy, sly, shy, sky, fry, cry, pry, fly, by, my, gym</a:t>
            </a:r>
            <a:r>
              <a:rPr lang="en-GB" sz="3000" dirty="0" smtClean="0">
                <a:solidFill>
                  <a:srgbClr val="FFFFFF"/>
                </a:solidFill>
                <a:latin typeface="Helvetica LT Std Roman"/>
              </a:rPr>
              <a:t> ...</a:t>
            </a:r>
            <a:endParaRPr lang="en-GB" sz="3000" dirty="0">
              <a:solidFill>
                <a:srgbClr val="FFFFFF"/>
              </a:solidFill>
              <a:latin typeface="Helvetica LT Std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2132856"/>
            <a:ext cx="6275040" cy="2088232"/>
          </a:xfrm>
        </p:spPr>
        <p:txBody>
          <a:bodyPr>
            <a:normAutofit/>
          </a:bodyPr>
          <a:lstStyle/>
          <a:p>
            <a:pPr algn="ctr"/>
            <a:r>
              <a:rPr lang="en-GB" dirty="0" smtClean="0">
                <a:solidFill>
                  <a:srgbClr val="3399CC"/>
                </a:solidFill>
                <a:latin typeface="Helvetica LT Std Roman"/>
              </a:rPr>
              <a:t>Think of a word that contains all the vowels.</a:t>
            </a:r>
            <a:endParaRPr lang="en-GB" dirty="0">
              <a:solidFill>
                <a:srgbClr val="3399CC"/>
              </a:solidFill>
              <a:latin typeface="Helvetica LT Std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4365105"/>
            <a:ext cx="7787208" cy="1152128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en-GB" sz="3000" dirty="0" smtClean="0">
                <a:solidFill>
                  <a:srgbClr val="FFFFFF"/>
                </a:solidFill>
                <a:latin typeface="Helvetica LT Std Roman"/>
              </a:rPr>
              <a:t>facetious, </a:t>
            </a:r>
            <a:r>
              <a:rPr lang="en-GB" sz="3000" dirty="0" err="1" smtClean="0">
                <a:solidFill>
                  <a:srgbClr val="FFFFFF"/>
                </a:solidFill>
                <a:latin typeface="Helvetica LT Std Roman"/>
              </a:rPr>
              <a:t>uncopyrightable</a:t>
            </a:r>
            <a:r>
              <a:rPr lang="en-GB" sz="3000" dirty="0">
                <a:solidFill>
                  <a:srgbClr val="FFFFFF"/>
                </a:solidFill>
                <a:latin typeface="Helvetica LT Std Roman"/>
              </a:rPr>
              <a:t>, education, abstemious </a:t>
            </a:r>
            <a:r>
              <a:rPr lang="en-GB" sz="3000" dirty="0" smtClean="0">
                <a:solidFill>
                  <a:srgbClr val="FFFFFF"/>
                </a:solidFill>
                <a:latin typeface="Helvetica LT Std Roman"/>
              </a:rPr>
              <a:t>…</a:t>
            </a:r>
            <a:endParaRPr lang="en-GB" sz="3000" dirty="0">
              <a:solidFill>
                <a:srgbClr val="FFFFFF"/>
              </a:solidFill>
              <a:latin typeface="Helvetica LT Std Roman"/>
            </a:endParaRPr>
          </a:p>
          <a:p>
            <a:endParaRPr lang="en-GB" sz="3000" dirty="0">
              <a:solidFill>
                <a:srgbClr val="FFFFFF"/>
              </a:solidFill>
              <a:latin typeface="Helvetica LT Std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276872"/>
            <a:ext cx="7450446" cy="864096"/>
          </a:xfrm>
        </p:spPr>
        <p:txBody>
          <a:bodyPr>
            <a:noAutofit/>
          </a:bodyPr>
          <a:lstStyle/>
          <a:p>
            <a:pPr algn="ctr"/>
            <a:r>
              <a:rPr lang="en-GB" sz="3000" dirty="0" smtClean="0">
                <a:latin typeface="Helvetica LT Std Roman"/>
              </a:rPr>
              <a:t>Think </a:t>
            </a:r>
            <a:r>
              <a:rPr lang="en-GB" sz="3000" dirty="0" smtClean="0">
                <a:latin typeface="Helvetica LT Std Roman"/>
              </a:rPr>
              <a:t>of as many palindromes as you </a:t>
            </a:r>
            <a:r>
              <a:rPr lang="en-GB" sz="3000" dirty="0">
                <a:latin typeface="Helvetica LT Std Roman"/>
              </a:rPr>
              <a:t>can</a:t>
            </a:r>
            <a:r>
              <a:rPr lang="en-GB" sz="3000" dirty="0" smtClean="0">
                <a:latin typeface="Helvetica LT Std Roman"/>
              </a:rPr>
              <a:t>.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87624" y="4149080"/>
            <a:ext cx="6840760" cy="19389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Helvetica LT Std Roman"/>
              <a:ea typeface="Calibri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 LT Std Roman"/>
                <a:ea typeface="Calibri" pitchFamily="34" charset="0"/>
                <a:cs typeface="Arial" pitchFamily="34" charset="0"/>
              </a:rPr>
              <a:t>Anna        </a:t>
            </a:r>
            <a:r>
              <a:rPr lang="en-GB" sz="2400" dirty="0" smtClean="0">
                <a:solidFill>
                  <a:srgbClr val="FFFFFF"/>
                </a:solidFill>
                <a:latin typeface="Helvetica LT Std Roman"/>
                <a:ea typeface="Calibri" pitchFamily="34" charset="0"/>
                <a:cs typeface="Arial" pitchFamily="34" charset="0"/>
              </a:rPr>
              <a:t>noon        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 LT Std Roman"/>
                <a:ea typeface="Calibri" pitchFamily="34" charset="0"/>
                <a:cs typeface="Arial" pitchFamily="34" charset="0"/>
              </a:rPr>
              <a:t>civic        </a:t>
            </a:r>
            <a:r>
              <a:rPr lang="en-GB" sz="2400" dirty="0" err="1" smtClean="0">
                <a:solidFill>
                  <a:srgbClr val="FFFFFF"/>
                </a:solidFill>
                <a:latin typeface="Helvetica LT Std Roman"/>
                <a:ea typeface="Calibri" pitchFamily="34" charset="0"/>
                <a:cs typeface="Arial" pitchFamily="34" charset="0"/>
              </a:rPr>
              <a:t>radak</a:t>
            </a:r>
            <a:r>
              <a:rPr lang="en-GB" sz="2400" dirty="0" smtClean="0">
                <a:solidFill>
                  <a:srgbClr val="FFFFFF"/>
                </a:solidFill>
                <a:latin typeface="Helvetica LT Std Roman"/>
                <a:ea typeface="Calibri" pitchFamily="34" charset="0"/>
                <a:cs typeface="Arial" pitchFamily="34" charset="0"/>
              </a:rPr>
              <a:t>        k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 LT Std Roman"/>
                <a:ea typeface="Calibri" pitchFamily="34" charset="0"/>
                <a:cs typeface="Arial" pitchFamily="34" charset="0"/>
              </a:rPr>
              <a:t>ayak        </a:t>
            </a:r>
            <a:r>
              <a:rPr lang="en-GB" sz="2400" dirty="0" smtClean="0">
                <a:solidFill>
                  <a:srgbClr val="FFFFFF"/>
                </a:solidFill>
                <a:latin typeface="Helvetica LT Std Roman"/>
                <a:ea typeface="Calibri" pitchFamily="34" charset="0"/>
                <a:cs typeface="Arial" pitchFamily="34" charset="0"/>
              </a:rPr>
              <a:t>redder        </a:t>
            </a:r>
            <a:r>
              <a:rPr lang="en-GB" sz="2400" dirty="0" smtClean="0">
                <a:solidFill>
                  <a:srgbClr val="FFFFFF"/>
                </a:solidFill>
                <a:latin typeface="Helvetica LT Std Roman"/>
                <a:ea typeface="Calibri" pitchFamily="34" charset="0"/>
                <a:cs typeface="Arial" pitchFamily="34" charset="0"/>
              </a:rPr>
              <a:t>l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 LT Std Roman"/>
                <a:ea typeface="Calibri" pitchFamily="34" charset="0"/>
                <a:cs typeface="Arial" pitchFamily="34" charset="0"/>
              </a:rPr>
              <a:t>evel</a:t>
            </a:r>
            <a:r>
              <a:rPr lang="en-GB" sz="2400" dirty="0" smtClean="0">
                <a:solidFill>
                  <a:srgbClr val="FFFFFF"/>
                </a:solidFill>
                <a:latin typeface="Helvetica LT Std Roman"/>
                <a:ea typeface="Calibri" pitchFamily="34" charset="0"/>
                <a:cs typeface="Arial" pitchFamily="34" charset="0"/>
              </a:rPr>
              <a:t>        </a:t>
            </a:r>
            <a:r>
              <a:rPr lang="en-GB" sz="2400" dirty="0" smtClean="0">
                <a:solidFill>
                  <a:srgbClr val="FFFFFF"/>
                </a:solidFill>
                <a:latin typeface="Helvetica LT Std Roman"/>
                <a:ea typeface="Calibri" pitchFamily="34" charset="0"/>
                <a:cs typeface="Arial" pitchFamily="34" charset="0"/>
              </a:rPr>
              <a:t>refer       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Helvetica LT Std Roman"/>
                <a:ea typeface="Calibri" pitchFamily="34" charset="0"/>
                <a:cs typeface="Arial" pitchFamily="34" charset="0"/>
              </a:rPr>
              <a:t>racecar</a:t>
            </a:r>
            <a:endParaRPr lang="en-GB" sz="2400" dirty="0">
              <a:solidFill>
                <a:srgbClr val="FFFFFF"/>
              </a:solidFill>
              <a:latin typeface="Helvetica LT Std Roman"/>
              <a:ea typeface="Calibri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dirty="0" smtClean="0">
                <a:solidFill>
                  <a:srgbClr val="FFFFFF"/>
                </a:solidFill>
                <a:latin typeface="Helvetica LT Std Roman"/>
                <a:ea typeface="Calibri" pitchFamily="34" charset="0"/>
                <a:cs typeface="Arial" pitchFamily="34" charset="0"/>
              </a:rPr>
              <a:t>eye        m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 LT Std Roman"/>
                <a:ea typeface="Calibri" pitchFamily="34" charset="0"/>
                <a:cs typeface="Arial" pitchFamily="34" charset="0"/>
              </a:rPr>
              <a:t>inim        </a:t>
            </a:r>
            <a:r>
              <a:rPr lang="en-GB" sz="2400" dirty="0" smtClean="0">
                <a:solidFill>
                  <a:srgbClr val="FFFFFF"/>
                </a:solidFill>
                <a:latin typeface="Helvetica LT Std Roman"/>
                <a:ea typeface="Calibri" pitchFamily="34" charset="0"/>
                <a:cs typeface="Arial" pitchFamily="34" charset="0"/>
              </a:rPr>
              <a:t>stats        </a:t>
            </a:r>
            <a:r>
              <a:rPr lang="en-GB" sz="2400" dirty="0" smtClean="0">
                <a:solidFill>
                  <a:srgbClr val="FFFFFF"/>
                </a:solidFill>
                <a:latin typeface="Helvetica LT Std Roman"/>
                <a:cs typeface="Arial" pitchFamily="34" charset="0"/>
              </a:rPr>
              <a:t>I </a:t>
            </a:r>
            <a:r>
              <a:rPr lang="en-GB" sz="2400" dirty="0">
                <a:solidFill>
                  <a:srgbClr val="FFFFFF"/>
                </a:solidFill>
                <a:latin typeface="Helvetica LT Std Roman"/>
                <a:cs typeface="Arial" pitchFamily="34" charset="0"/>
              </a:rPr>
              <a:t>did, did I</a:t>
            </a:r>
            <a:r>
              <a:rPr lang="en-GB" sz="2400" dirty="0" smtClean="0">
                <a:solidFill>
                  <a:srgbClr val="FFFFFF"/>
                </a:solidFill>
                <a:latin typeface="Helvetica LT Std Roman"/>
                <a:cs typeface="Arial" pitchFamily="34" charset="0"/>
              </a:rPr>
              <a:t>?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FFFFFF"/>
              </a:solidFill>
              <a:latin typeface="Helvetica LT Std Roman"/>
              <a:ea typeface="Calibri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827584" y="2996952"/>
            <a:ext cx="745044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GB" sz="3000" dirty="0">
                <a:solidFill>
                  <a:schemeClr val="tx1"/>
                </a:solidFill>
                <a:latin typeface="Helvetica LT Std Roman"/>
              </a:rPr>
              <a:t>‘Madam, I’m Adam.’ ‘Eve.</a:t>
            </a:r>
            <a:r>
              <a:rPr lang="en-GB" sz="3000" dirty="0" smtClean="0">
                <a:solidFill>
                  <a:schemeClr val="tx1"/>
                </a:solidFill>
                <a:latin typeface="Helvetica LT Std Roman"/>
              </a:rPr>
              <a:t>’</a:t>
            </a:r>
            <a:endParaRPr lang="en-GB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2348880"/>
            <a:ext cx="7488832" cy="709865"/>
          </a:xfrm>
        </p:spPr>
        <p:txBody>
          <a:bodyPr/>
          <a:lstStyle/>
          <a:p>
            <a:pPr algn="ctr"/>
            <a:r>
              <a:rPr lang="en-GB" sz="3000" dirty="0">
                <a:solidFill>
                  <a:srgbClr val="3399CC"/>
                </a:solidFill>
                <a:latin typeface="Helvetica LT Std Roman"/>
              </a:rPr>
              <a:t>Practise saying the tongue twisters.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3356992"/>
            <a:ext cx="7848872" cy="3530600"/>
          </a:xfrm>
        </p:spPr>
        <p:txBody>
          <a:bodyPr>
            <a:noAutofit/>
          </a:bodyPr>
          <a:lstStyle/>
          <a:p>
            <a:pPr algn="ctr">
              <a:buClr>
                <a:srgbClr val="3399CC"/>
              </a:buClr>
            </a:pPr>
            <a:r>
              <a:rPr lang="en-GB" sz="3000" dirty="0" smtClean="0">
                <a:solidFill>
                  <a:schemeClr val="tx1"/>
                </a:solidFill>
                <a:latin typeface="Helvetica LT Std Roman"/>
              </a:rPr>
              <a:t>The rain in Spain falls mainly on the plain.</a:t>
            </a:r>
          </a:p>
          <a:p>
            <a:pPr algn="ctr">
              <a:buClr>
                <a:srgbClr val="3399CC"/>
              </a:buClr>
            </a:pPr>
            <a:r>
              <a:rPr lang="en-GB" sz="3000" dirty="0" smtClean="0">
                <a:solidFill>
                  <a:schemeClr val="tx1"/>
                </a:solidFill>
                <a:latin typeface="Helvetica LT Std Roman"/>
              </a:rPr>
              <a:t>She sells sea shells on the seashore.</a:t>
            </a:r>
          </a:p>
          <a:p>
            <a:pPr algn="ctr">
              <a:buClr>
                <a:srgbClr val="3399CC"/>
              </a:buClr>
            </a:pPr>
            <a:r>
              <a:rPr lang="en-GB" sz="3000" dirty="0" smtClean="0">
                <a:solidFill>
                  <a:schemeClr val="tx1"/>
                </a:solidFill>
                <a:latin typeface="Helvetica LT Std Roman"/>
              </a:rPr>
              <a:t>Peter Piper picked a peck of pickled peppers. Where is the peck of pickled peppers Peter Piper picked?</a:t>
            </a:r>
            <a:endParaRPr lang="en-GB" sz="3000" dirty="0">
              <a:solidFill>
                <a:schemeClr val="tx1"/>
              </a:solidFill>
              <a:latin typeface="Helvetica LT Std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Custom 2">
      <a:dk1>
        <a:sysClr val="windowText" lastClr="000000"/>
      </a:dk1>
      <a:lt1>
        <a:srgbClr val="3399CC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288</TotalTime>
  <Words>220</Words>
  <Application>Microsoft Macintosh PowerPoint</Application>
  <PresentationFormat>On-screen Show (4:3)</PresentationFormat>
  <Paragraphs>27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Ion Boardroom</vt:lpstr>
      <vt:lpstr>Can you think of any countries that, when written in capitals, don’t contain any letters with enclosed spaces? </vt:lpstr>
      <vt:lpstr>PowerPoint Presentation</vt:lpstr>
      <vt:lpstr>Can you think of a word in English that doesn’t contain any vowels?  (a, e, i, o, u)</vt:lpstr>
      <vt:lpstr>Think of a word that contains all the vowels.</vt:lpstr>
      <vt:lpstr>Think of as many palindromes as you can.</vt:lpstr>
      <vt:lpstr>Practise saying the tongue twisters.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in the world</dc:title>
  <dc:creator>Jessica</dc:creator>
  <cp:lastModifiedBy>Administrator</cp:lastModifiedBy>
  <cp:revision>41</cp:revision>
  <dcterms:created xsi:type="dcterms:W3CDTF">2013-11-13T09:08:14Z</dcterms:created>
  <dcterms:modified xsi:type="dcterms:W3CDTF">2015-10-21T10:46:45Z</dcterms:modified>
</cp:coreProperties>
</file>