
<file path=[Content_Types].xml><?xml version="1.0" encoding="utf-8"?>
<Types xmlns="http://schemas.openxmlformats.org/package/2006/content-types">
  <Default Extension="png" ContentType="image/png"/>
  <Default Extension="bin" ContentType="application/vnd.ms-office.activeX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activeX/activeX1.xml" ContentType="application/vnd.ms-office.activeX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48" r:id="rId1"/>
  </p:sldMasterIdLst>
  <p:notesMasterIdLst>
    <p:notesMasterId r:id="rId9"/>
  </p:notesMasterIdLst>
  <p:sldIdLst>
    <p:sldId id="257" r:id="rId2"/>
    <p:sldId id="262" r:id="rId3"/>
    <p:sldId id="264" r:id="rId4"/>
    <p:sldId id="261" r:id="rId5"/>
    <p:sldId id="266" r:id="rId6"/>
    <p:sldId id="263" r:id="rId7"/>
    <p:sldId id="265" r:id="rId8"/>
  </p:sldIdLst>
  <p:sldSz cx="9144000" cy="6858000" type="screen4x3"/>
  <p:notesSz cx="6858000" cy="9144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CCFF99"/>
    <a:srgbClr val="99FF33"/>
    <a:srgbClr val="EAEAEA"/>
    <a:srgbClr val="FF0000"/>
    <a:srgbClr val="CCFFFF"/>
    <a:srgbClr val="FFCC00"/>
    <a:srgbClr val="0099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26" autoAdjust="0"/>
    <p:restoredTop sz="94660"/>
  </p:normalViewPr>
  <p:slideViewPr>
    <p:cSldViewPr>
      <p:cViewPr>
        <p:scale>
          <a:sx n="114" d="100"/>
          <a:sy n="114" d="100"/>
        </p:scale>
        <p:origin x="-936" y="-1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activeX/_rels/activeX1.xml.rels><?xml version="1.0" encoding="UTF-8" standalone="yes"?>
<Relationships xmlns="http://schemas.openxmlformats.org/package/2006/relationships"><Relationship Id="rId1" Type="http://schemas.microsoft.com/office/2006/relationships/activeXControlBinary" Target="activeX1.bin"/></Relationships>
</file>

<file path=ppt/activeX/activeX1.xml><?xml version="1.0" encoding="utf-8"?>
<ax:ocx xmlns:ax="http://schemas.microsoft.com/office/2006/activeX" xmlns:r="http://schemas.openxmlformats.org/officeDocument/2006/relationships" ax:classid="{D27CDB6E-AE6D-11CF-96B8-444553540000}" ax:persistence="persistStorage" r:id="rId1"/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 altLang="en-US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GB" altLang="en-US"/>
          </a:p>
        </p:txBody>
      </p:sp>
      <p:sp>
        <p:nvSpPr>
          <p:cNvPr id="11268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12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  <a:p>
            <a:pPr lvl="1"/>
            <a:r>
              <a:rPr lang="en-GB" altLang="en-US" smtClean="0"/>
              <a:t>Second level</a:t>
            </a:r>
          </a:p>
          <a:p>
            <a:pPr lvl="2"/>
            <a:r>
              <a:rPr lang="en-GB" altLang="en-US" smtClean="0"/>
              <a:t>Third level</a:t>
            </a:r>
          </a:p>
          <a:p>
            <a:pPr lvl="3"/>
            <a:r>
              <a:rPr lang="en-GB" altLang="en-US" smtClean="0"/>
              <a:t>Fourth level</a:t>
            </a:r>
          </a:p>
          <a:p>
            <a:pPr lvl="4"/>
            <a:r>
              <a:rPr lang="en-GB" altLang="en-US" smtClean="0"/>
              <a:t>Fifth level</a:t>
            </a:r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 altLang="en-US"/>
          </a:p>
        </p:txBody>
      </p:sp>
      <p:sp>
        <p:nvSpPr>
          <p:cNvPr id="112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A7B33AF1-4AC2-431C-B3F7-B785714612D6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02970065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7478328-830B-47FD-9662-8B7079C5B05E}" type="slidenum">
              <a:rPr lang="en-GB" altLang="en-US"/>
              <a:pPr/>
              <a:t>0</a:t>
            </a:fld>
            <a:endParaRPr lang="en-GB" altLang="en-US"/>
          </a:p>
        </p:txBody>
      </p:sp>
      <p:sp>
        <p:nvSpPr>
          <p:cNvPr id="2560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C29FFE5-86D6-477A-9710-0944EE4BBAB5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162807384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6300D09-04BA-4403-B543-52B21482BA27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165213904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85775"/>
            <a:ext cx="2057400" cy="56689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85775"/>
            <a:ext cx="6019800" cy="56689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6B91774-F062-4D28-A521-51761AD50624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105819905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497A9AE-36CB-4573-8D7D-B0408B87A047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317800743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2AA117F-F69B-43A3-A608-A96328DCEEA7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842435764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2877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2877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25273CF-C2CB-4096-A1A2-D9FA63B3D345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144328612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5A039E8-951B-46D6-B5AD-8A0E1E354CEE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619779459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D0F2A09-32A2-45E9-8272-9B5E174ECC25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076698557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67CE846-63AF-4459-8059-80419CE65307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339957145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5CA8BAD-83BE-4AE1-A4DF-9428B8CC558E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62149206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755E958-7EE7-4611-827D-BF13884CA132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046207464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85775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28775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  <a:p>
            <a:pPr lvl="1"/>
            <a:r>
              <a:rPr lang="en-GB" altLang="en-US" smtClean="0"/>
              <a:t>Second level</a:t>
            </a:r>
          </a:p>
          <a:p>
            <a:pPr lvl="2"/>
            <a:r>
              <a:rPr lang="en-GB" altLang="en-US" smtClean="0"/>
              <a:t>Third level</a:t>
            </a:r>
          </a:p>
          <a:p>
            <a:pPr lvl="3"/>
            <a:r>
              <a:rPr lang="en-GB" altLang="en-US" smtClean="0"/>
              <a:t>Fourth level</a:t>
            </a:r>
          </a:p>
          <a:p>
            <a:pPr lvl="4"/>
            <a:r>
              <a:rPr lang="en-GB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GB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5D256D30-4ABF-4F83-92B1-13FF629C410B}" type="slidenum">
              <a:rPr lang="en-GB" altLang="en-US"/>
              <a:pPr/>
              <a:t>‹#›</a:t>
            </a:fld>
            <a:endParaRPr lang="en-GB" altLang="en-US"/>
          </a:p>
        </p:txBody>
      </p:sp>
      <p:pic>
        <p:nvPicPr>
          <p:cNvPr id="1032" name="Picture 8" descr="Onestopclil PowerPoint Masterslide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7" grpId="0" build="p">
        <p:tmplLst>
          <p:tmpl lvl="1">
            <p:tnLst>
              <p:par>
                <p:cTn presetID="42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onestopclil.com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control" Target="../activeX/activeX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6" name="Picture 10" descr="PPtMasterslideSMtop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00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GB" altLang="en-US" sz="5400" b="1"/>
              <a:t>The greenhouse effect</a:t>
            </a:r>
            <a:r>
              <a:rPr lang="en-GB" altLang="en-US" sz="5400"/>
              <a:t> </a:t>
            </a:r>
            <a:r>
              <a:rPr lang="en-GB" altLang="en-US" sz="5400" b="1">
                <a:solidFill>
                  <a:srgbClr val="009999"/>
                </a:solidFill>
              </a:rPr>
              <a:t/>
            </a:r>
            <a:br>
              <a:rPr lang="en-GB" altLang="en-US" sz="5400" b="1">
                <a:solidFill>
                  <a:srgbClr val="009999"/>
                </a:solidFill>
              </a:rPr>
            </a:br>
            <a:endParaRPr lang="en-GB" altLang="en-US" sz="5400" b="1">
              <a:solidFill>
                <a:srgbClr val="009999"/>
              </a:solidFill>
            </a:endParaRPr>
          </a:p>
        </p:txBody>
      </p:sp>
      <p:sp>
        <p:nvSpPr>
          <p:cNvPr id="4104" name="Text Box 8"/>
          <p:cNvSpPr txBox="1">
            <a:spLocks noChangeArrowheads="1"/>
          </p:cNvSpPr>
          <p:nvPr/>
        </p:nvSpPr>
        <p:spPr bwMode="auto">
          <a:xfrm>
            <a:off x="142875" y="6400800"/>
            <a:ext cx="8893175" cy="725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altLang="en-US" sz="1000"/>
              <a:t>This PowerPoint presentation has been downloaded from </a:t>
            </a:r>
            <a:r>
              <a:rPr lang="en-GB" altLang="en-US" sz="1000">
                <a:hlinkClick r:id="rId4"/>
              </a:rPr>
              <a:t>www.onestopclil.com</a:t>
            </a:r>
            <a:r>
              <a:rPr lang="en-GB" altLang="en-US" sz="1000"/>
              <a:t>. Presentation written by John Clegg. </a:t>
            </a:r>
          </a:p>
          <a:p>
            <a:pPr algn="ctr">
              <a:spcBef>
                <a:spcPct val="50000"/>
              </a:spcBef>
            </a:pPr>
            <a:r>
              <a:rPr lang="en-US" altLang="en-US" sz="1000">
                <a:cs typeface="Arial" charset="0"/>
              </a:rPr>
              <a:t>© Copyright Macmillan Publishers Ltd 2008. </a:t>
            </a:r>
            <a:r>
              <a:rPr lang="en-GB" altLang="en-US" sz="1000"/>
              <a:t>Animation licensed from The Science Museum. </a:t>
            </a:r>
            <a:endParaRPr lang="en-US" altLang="en-US" sz="1000"/>
          </a:p>
          <a:p>
            <a:pPr>
              <a:spcBef>
                <a:spcPct val="50000"/>
              </a:spcBef>
            </a:pPr>
            <a:endParaRPr lang="en-GB" altLang="en-US" sz="110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b="1"/>
              <a:t>Before you watch</a:t>
            </a:r>
            <a:endParaRPr lang="en-US" altLang="en-US" b="1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n-GB" altLang="en-US"/>
              <a:t>Answer these questions: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endParaRPr lang="en-GB" altLang="en-US" sz="2000"/>
          </a:p>
          <a:p>
            <a:pPr marL="609600" indent="-609600">
              <a:lnSpc>
                <a:spcPct val="90000"/>
              </a:lnSpc>
              <a:buFontTx/>
              <a:buAutoNum type="alphaLcParenR"/>
            </a:pPr>
            <a:r>
              <a:rPr lang="en-GB" altLang="en-US" sz="2000"/>
              <a:t>What do fossil fuels contain?</a:t>
            </a:r>
          </a:p>
          <a:p>
            <a:pPr marL="609600" indent="-609600">
              <a:lnSpc>
                <a:spcPct val="90000"/>
              </a:lnSpc>
              <a:buFontTx/>
              <a:buAutoNum type="alphaLcParenR"/>
            </a:pPr>
            <a:endParaRPr lang="en-GB" altLang="en-US" sz="2000"/>
          </a:p>
          <a:p>
            <a:pPr marL="609600" indent="-609600">
              <a:lnSpc>
                <a:spcPct val="90000"/>
              </a:lnSpc>
              <a:buFontTx/>
              <a:buAutoNum type="alphaLcParenR" startAt="2"/>
            </a:pPr>
            <a:r>
              <a:rPr lang="en-GB" altLang="en-US" sz="2000"/>
              <a:t>What happens when we burn fossil fuels?</a:t>
            </a:r>
          </a:p>
          <a:p>
            <a:pPr marL="609600" indent="-609600">
              <a:lnSpc>
                <a:spcPct val="90000"/>
              </a:lnSpc>
              <a:buFontTx/>
              <a:buAutoNum type="alphaLcParenR" startAt="2"/>
            </a:pPr>
            <a:endParaRPr lang="en-GB" altLang="en-US" sz="2000"/>
          </a:p>
          <a:p>
            <a:pPr marL="609600" indent="-609600">
              <a:lnSpc>
                <a:spcPct val="90000"/>
              </a:lnSpc>
              <a:buFontTx/>
              <a:buAutoNum type="alphaLcParenR" startAt="3"/>
            </a:pPr>
            <a:r>
              <a:rPr lang="en-GB" altLang="en-US" sz="2000"/>
              <a:t>What does a greenhouse gas do? </a:t>
            </a:r>
          </a:p>
          <a:p>
            <a:pPr marL="609600" indent="-609600">
              <a:lnSpc>
                <a:spcPct val="90000"/>
              </a:lnSpc>
              <a:buFontTx/>
              <a:buAutoNum type="alphaLcParenR" startAt="3"/>
            </a:pPr>
            <a:endParaRPr lang="en-GB" altLang="en-US" sz="2000"/>
          </a:p>
          <a:p>
            <a:pPr marL="609600" indent="-609600">
              <a:lnSpc>
                <a:spcPct val="90000"/>
              </a:lnSpc>
              <a:buFontTx/>
              <a:buAutoNum type="alphaLcParenR" startAt="4"/>
            </a:pPr>
            <a:r>
              <a:rPr lang="en-GB" altLang="en-US" sz="2000"/>
              <a:t>What happens when more and more greenhouse gases go into the atmosphere?</a:t>
            </a:r>
          </a:p>
          <a:p>
            <a:pPr marL="609600" indent="-609600">
              <a:lnSpc>
                <a:spcPct val="90000"/>
              </a:lnSpc>
              <a:buFontTx/>
              <a:buAutoNum type="alphaLcParenR" startAt="4"/>
            </a:pPr>
            <a:endParaRPr lang="en-GB" altLang="en-US" sz="2000"/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n-GB" altLang="en-US" sz="2000"/>
              <a:t>e)	What happens when the Earth gets warmer?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b="1"/>
              <a:t>Before you watch</a:t>
            </a:r>
            <a:endParaRPr lang="en-US" altLang="en-US" b="1"/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buFontTx/>
              <a:buAutoNum type="arabicPeriod" startAt="2"/>
            </a:pPr>
            <a:r>
              <a:rPr lang="en-GB" altLang="en-US" sz="2800"/>
              <a:t>Do exercise 1 on the worksheet: ask and answer questions with your partner.</a:t>
            </a:r>
          </a:p>
          <a:p>
            <a:pPr marL="609600" indent="-609600">
              <a:buFontTx/>
              <a:buAutoNum type="arabicPeriod" startAt="2"/>
            </a:pPr>
            <a:endParaRPr lang="en-GB" altLang="en-US" sz="2800"/>
          </a:p>
          <a:p>
            <a:pPr marL="609600" indent="-609600">
              <a:buFontTx/>
              <a:buNone/>
            </a:pPr>
            <a:r>
              <a:rPr lang="en-GB" altLang="en-US" sz="2800"/>
              <a:t>3.	Discuss the answers to the questions in exercise 1 with your partner/group. Did you guess the answers correctly?</a:t>
            </a:r>
            <a:endParaRPr lang="en-US" altLang="en-US" sz="2800"/>
          </a:p>
          <a:p>
            <a:pPr marL="609600" indent="-609600"/>
            <a:endParaRPr lang="en-US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b="1"/>
              <a:t>Watch</a:t>
            </a:r>
            <a:endParaRPr lang="en-US" altLang="en-US" b="1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buFontTx/>
              <a:buNone/>
            </a:pPr>
            <a:r>
              <a:rPr lang="en-GB" altLang="en-US" sz="2800"/>
              <a:t>4.	Watch the animation and do exercise 2 on the worksheet: complete the gaps.</a:t>
            </a:r>
            <a:endParaRPr lang="en-GB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controls>
      <mc:AlternateContent xmlns:mc="http://schemas.openxmlformats.org/markup-compatibility/2006">
        <mc:Choice xmlns:v="urn:schemas-microsoft-com:vml" Requires="v">
          <p:control spid="35844" name="ShockwaveFlash1" r:id="rId2" imgW="9142857" imgH="6857143"/>
        </mc:Choice>
        <mc:Fallback>
          <p:control name="ShockwaveFlash1" r:id="rId2" imgW="9142857" imgH="6857143">
            <p:pic>
              <p:nvPicPr>
                <p:cNvPr id="0" name="ShockwaveFlash1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9142413" cy="6856413"/>
                </a:xfrm>
                <a:prstGeom prst="rect">
                  <a:avLst/>
                </a:prstGeom>
                <a:noFill/>
                <a:ln w="9525"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</p:controls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b="1"/>
              <a:t>After you watch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buFontTx/>
              <a:buNone/>
            </a:pPr>
            <a:r>
              <a:rPr lang="en-GB" altLang="en-US" sz="2800"/>
              <a:t>5.	Do exercise 3 on the worksheet: talk about the pictures using the prompts.</a:t>
            </a:r>
            <a:endParaRPr lang="en-GB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b="1"/>
              <a:t>Presentation</a:t>
            </a:r>
            <a:r>
              <a:rPr lang="en-US" altLang="en-US"/>
              <a:t/>
            </a:r>
            <a:br>
              <a:rPr lang="en-US" altLang="en-US"/>
            </a:br>
            <a:r>
              <a:rPr lang="en-US" altLang="en-US" sz="2800"/>
              <a:t>(for classes working in groups only)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altLang="en-US" sz="2800"/>
              <a:t>6.	Give an oral commentary on the animation.</a:t>
            </a:r>
          </a:p>
          <a:p>
            <a:endParaRPr lang="en-US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575</TotalTime>
  <Words>107</Words>
  <Application>Microsoft Office PowerPoint</Application>
  <PresentationFormat>On-screen Show (4:3)</PresentationFormat>
  <Paragraphs>26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9" baseType="lpstr">
      <vt:lpstr>Arial</vt:lpstr>
      <vt:lpstr>Default Design</vt:lpstr>
      <vt:lpstr>The greenhouse effect  </vt:lpstr>
      <vt:lpstr>Before you watch</vt:lpstr>
      <vt:lpstr>Before you watch</vt:lpstr>
      <vt:lpstr>Watch</vt:lpstr>
      <vt:lpstr>PowerPoint Presentation</vt:lpstr>
      <vt:lpstr>After you watch</vt:lpstr>
      <vt:lpstr>Presentation (for classes working in groups only)</vt:lpstr>
    </vt:vector>
  </TitlesOfParts>
  <Company>Macmillan Publishers LTD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greenhouse effect  </dc:title>
  <dc:creator>Macmillan Staff Member</dc:creator>
  <cp:lastModifiedBy>mpl\</cp:lastModifiedBy>
  <cp:revision>31</cp:revision>
  <dcterms:created xsi:type="dcterms:W3CDTF">2008-02-28T12:15:46Z</dcterms:created>
  <dcterms:modified xsi:type="dcterms:W3CDTF">2019-10-10T09:27:40Z</dcterms:modified>
</cp:coreProperties>
</file>