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20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041FB-A11E-40AC-BBCC-6BF201EA1D1A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04048-8D26-400C-A3AA-F0FE55174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642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3D6496-DDB6-44F8-8331-51F89ADC8707}" type="slidenum">
              <a:rPr lang="en-GB"/>
              <a:pPr/>
              <a:t>1</a:t>
            </a:fld>
            <a:endParaRPr lang="en-GB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BE8-87C1-45A7-BDB3-0EC1792FD625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7DCAB-C241-4074-8D71-B208F7D43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238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BE8-87C1-45A7-BDB3-0EC1792FD625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7DCAB-C241-4074-8D71-B208F7D43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713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BE8-87C1-45A7-BDB3-0EC1792FD625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7DCAB-C241-4074-8D71-B208F7D43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806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2ECCE1-D3D2-4D36-A44E-7C881BC39C4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09946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B3733A-0136-46B2-9C85-1F4ED46C474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87524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B995C0-4B35-434A-B793-8C46226CA81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59625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4F7113-3B30-46BB-BD20-A71DD8CE0A3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33623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BC11AD-55C5-4546-818D-9B2E322594B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1692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498289-8A74-4133-9A60-51AA921DA41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68232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470949-4880-42E7-840C-3796AE85367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82580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5A4EF3-148D-4495-BF68-CDB8A676B8C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99826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BE8-87C1-45A7-BDB3-0EC1792FD625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7DCAB-C241-4074-8D71-B208F7D43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8504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DC7EB1-2A77-478F-9C98-0384C2FC7A6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32618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AB39028-19E1-4C9C-A08A-2880EB171BF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45946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B05552-41D9-4B1D-9D51-679A1404541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21401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2ECCE1-D3D2-4D36-A44E-7C881BC39C4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14231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B3733A-0136-46B2-9C85-1F4ED46C474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846510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B995C0-4B35-434A-B793-8C46226CA81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299459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4F7113-3B30-46BB-BD20-A71DD8CE0A3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21491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BC11AD-55C5-4546-818D-9B2E322594B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13001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498289-8A74-4133-9A60-51AA921DA41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801876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470949-4880-42E7-840C-3796AE85367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18866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BE8-87C1-45A7-BDB3-0EC1792FD625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7DCAB-C241-4074-8D71-B208F7D43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8549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5A4EF3-148D-4495-BF68-CDB8A676B8C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428235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DC7EB1-2A77-478F-9C98-0384C2FC7A6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23660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AB39028-19E1-4C9C-A08A-2880EB171BF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022399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B05552-41D9-4B1D-9D51-679A1404541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61377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2ECCE1-D3D2-4D36-A44E-7C881BC39C4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83743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B3733A-0136-46B2-9C85-1F4ED46C474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568941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B995C0-4B35-434A-B793-8C46226CA81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96512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4F7113-3B30-46BB-BD20-A71DD8CE0A3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09563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BC11AD-55C5-4546-818D-9B2E322594B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819464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498289-8A74-4133-9A60-51AA921DA41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53426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BE8-87C1-45A7-BDB3-0EC1792FD625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7DCAB-C241-4074-8D71-B208F7D43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8336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470949-4880-42E7-840C-3796AE85367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13920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5A4EF3-148D-4495-BF68-CDB8A676B8C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85176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DC7EB1-2A77-478F-9C98-0384C2FC7A6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941007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AB39028-19E1-4C9C-A08A-2880EB171BF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238316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B05552-41D9-4B1D-9D51-679A1404541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28917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2ECCE1-D3D2-4D36-A44E-7C881BC39C4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907950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B3733A-0136-46B2-9C85-1F4ED46C474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652267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B995C0-4B35-434A-B793-8C46226CA81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878183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4F7113-3B30-46BB-BD20-A71DD8CE0A3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542832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BC11AD-55C5-4546-818D-9B2E322594B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09439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BE8-87C1-45A7-BDB3-0EC1792FD625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7DCAB-C241-4074-8D71-B208F7D43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1743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498289-8A74-4133-9A60-51AA921DA41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355204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470949-4880-42E7-840C-3796AE85367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60407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5A4EF3-148D-4495-BF68-CDB8A676B8C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213842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DC7EB1-2A77-478F-9C98-0384C2FC7A6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350095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AB39028-19E1-4C9C-A08A-2880EB171BF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10586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B05552-41D9-4B1D-9D51-679A1404541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83063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BE8-87C1-45A7-BDB3-0EC1792FD625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7DCAB-C241-4074-8D71-B208F7D43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11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BE8-87C1-45A7-BDB3-0EC1792FD625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7DCAB-C241-4074-8D71-B208F7D43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46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BE8-87C1-45A7-BDB3-0EC1792FD625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7DCAB-C241-4074-8D71-B208F7D43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618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0BE8-87C1-45A7-BDB3-0EC1792FD625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7DCAB-C241-4074-8D71-B208F7D43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97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B0BE8-87C1-45A7-BDB3-0EC1792FD625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7DCAB-C241-4074-8D71-B208F7D43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329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B0DF1F-D4D1-40B4-AE8D-C68E6F627874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54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B0DF1F-D4D1-40B4-AE8D-C68E6F627874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608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B0DF1F-D4D1-40B4-AE8D-C68E6F627874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110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B0DF1F-D4D1-40B4-AE8D-C68E6F627874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968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nestopenglish.com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PPtMasterslideSMtop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5400" b="1"/>
              <a:t>The greenhouse effect</a:t>
            </a:r>
            <a:r>
              <a:rPr lang="en-GB" sz="5400"/>
              <a:t> </a:t>
            </a:r>
            <a:r>
              <a:rPr lang="en-GB" sz="5400" b="1">
                <a:solidFill>
                  <a:srgbClr val="009999"/>
                </a:solidFill>
              </a:rPr>
              <a:t/>
            </a:r>
            <a:br>
              <a:rPr lang="en-GB" sz="5400" b="1">
                <a:solidFill>
                  <a:srgbClr val="009999"/>
                </a:solidFill>
              </a:rPr>
            </a:br>
            <a:endParaRPr lang="en-GB" sz="5400" b="1">
              <a:solidFill>
                <a:srgbClr val="009999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42875" y="6400800"/>
            <a:ext cx="8893175" cy="72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This PowerPoint presentation has been downloaded from </a:t>
            </a:r>
            <a:r>
              <a:rPr lang="en-GB" sz="1000" dirty="0" smtClean="0">
                <a:hlinkClick r:id="rId4"/>
              </a:rPr>
              <a:t>www.onestopenglish.com</a:t>
            </a:r>
            <a:r>
              <a:rPr lang="en-GB" sz="1000" dirty="0"/>
              <a:t>. Presentation written by John Clegg. </a:t>
            </a:r>
          </a:p>
          <a:p>
            <a:pPr algn="ctr">
              <a:spcBef>
                <a:spcPct val="50000"/>
              </a:spcBef>
            </a:pPr>
            <a:r>
              <a:rPr lang="en-US" sz="1000" dirty="0">
                <a:cs typeface="Arial" charset="0"/>
              </a:rPr>
              <a:t>© Copyright </a:t>
            </a:r>
            <a:r>
              <a:rPr lang="en-US" sz="1000" dirty="0" smtClean="0">
                <a:cs typeface="Arial" charset="0"/>
              </a:rPr>
              <a:t>Springer Nature Ltd </a:t>
            </a:r>
            <a:r>
              <a:rPr lang="en-US" sz="1000" dirty="0" smtClean="0">
                <a:cs typeface="Arial" charset="0"/>
              </a:rPr>
              <a:t>2018</a:t>
            </a:r>
            <a:r>
              <a:rPr lang="en-US" sz="1000" dirty="0">
                <a:cs typeface="Arial" charset="0"/>
              </a:rPr>
              <a:t>. </a:t>
            </a:r>
            <a:r>
              <a:rPr lang="en-GB" sz="1000" dirty="0"/>
              <a:t>Animation licensed from The Science Museum. </a:t>
            </a:r>
            <a:endParaRPr lang="en-US" sz="1000" dirty="0"/>
          </a:p>
          <a:p>
            <a:pPr>
              <a:spcBef>
                <a:spcPct val="50000"/>
              </a:spcBef>
            </a:pP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57880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But as more and more carbon dioxide goes into the atmosphere,</a:t>
            </a:r>
            <a:endParaRPr lang="en-US" sz="28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485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2554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/>
              <a:t>w</a:t>
            </a:r>
            <a:r>
              <a:rPr lang="en-US" sz="2800" b="1" dirty="0" smtClean="0"/>
              <a:t>e begin to trap more heat and the Earth gets warmer and warmer.</a:t>
            </a:r>
            <a:endParaRPr lang="en-US" sz="28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486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1682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This triggers changes in the weather and causes sea levels to rise.</a:t>
            </a:r>
            <a:endParaRPr lang="en-US" sz="28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3"/>
            <a:ext cx="9144000" cy="503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5013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Now …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sz="2800"/>
              <a:t>5.	Do exercise 3 on the worksheet: talk about the pictures using the prompts.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097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Presentation</a:t>
            </a:r>
            <a:r>
              <a:rPr lang="en-US"/>
              <a:t/>
            </a:r>
            <a:br>
              <a:rPr lang="en-US"/>
            </a:br>
            <a:r>
              <a:rPr lang="en-US" sz="2800"/>
              <a:t>(for classes working in groups only)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 dirty="0" smtClean="0"/>
          </a:p>
          <a:p>
            <a:pPr>
              <a:buFontTx/>
              <a:buNone/>
            </a:pPr>
            <a:r>
              <a:rPr lang="en-US" sz="2800" dirty="0" smtClean="0"/>
              <a:t>6</a:t>
            </a:r>
            <a:r>
              <a:rPr lang="en-US" sz="2800" dirty="0"/>
              <a:t>.	Give an oral commentary on the </a:t>
            </a:r>
            <a:r>
              <a:rPr lang="en-US" sz="2800" dirty="0" smtClean="0"/>
              <a:t>picture slides.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0620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First …</a:t>
            </a:r>
            <a:endParaRPr lang="en-US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/>
              <a:t>Answer these questions: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GB" sz="2000"/>
          </a:p>
          <a:p>
            <a:pPr marL="609600" indent="-609600">
              <a:lnSpc>
                <a:spcPct val="90000"/>
              </a:lnSpc>
              <a:buFontTx/>
              <a:buAutoNum type="alphaLcParenR"/>
            </a:pPr>
            <a:r>
              <a:rPr lang="en-GB" sz="2000"/>
              <a:t>What do fossil fuels contain?</a:t>
            </a:r>
          </a:p>
          <a:p>
            <a:pPr marL="609600" indent="-609600">
              <a:lnSpc>
                <a:spcPct val="90000"/>
              </a:lnSpc>
              <a:buFontTx/>
              <a:buAutoNum type="alphaLcParenR"/>
            </a:pPr>
            <a:endParaRPr lang="en-GB" sz="2000"/>
          </a:p>
          <a:p>
            <a:pPr marL="609600" indent="-609600">
              <a:lnSpc>
                <a:spcPct val="90000"/>
              </a:lnSpc>
              <a:buFontTx/>
              <a:buAutoNum type="alphaLcParenR" startAt="2"/>
            </a:pPr>
            <a:r>
              <a:rPr lang="en-GB" sz="2000"/>
              <a:t>What happens when we burn fossil fuels?</a:t>
            </a:r>
          </a:p>
          <a:p>
            <a:pPr marL="609600" indent="-609600">
              <a:lnSpc>
                <a:spcPct val="90000"/>
              </a:lnSpc>
              <a:buFontTx/>
              <a:buAutoNum type="alphaLcParenR" startAt="2"/>
            </a:pPr>
            <a:endParaRPr lang="en-GB" sz="2000"/>
          </a:p>
          <a:p>
            <a:pPr marL="609600" indent="-609600">
              <a:lnSpc>
                <a:spcPct val="90000"/>
              </a:lnSpc>
              <a:buFontTx/>
              <a:buAutoNum type="alphaLcParenR" startAt="3"/>
            </a:pPr>
            <a:r>
              <a:rPr lang="en-GB" sz="2000"/>
              <a:t>What does a greenhouse gas do? </a:t>
            </a:r>
          </a:p>
          <a:p>
            <a:pPr marL="609600" indent="-609600">
              <a:lnSpc>
                <a:spcPct val="90000"/>
              </a:lnSpc>
              <a:buFontTx/>
              <a:buAutoNum type="alphaLcParenR" startAt="3"/>
            </a:pPr>
            <a:endParaRPr lang="en-GB" sz="2000"/>
          </a:p>
          <a:p>
            <a:pPr marL="609600" indent="-609600">
              <a:lnSpc>
                <a:spcPct val="90000"/>
              </a:lnSpc>
              <a:buFontTx/>
              <a:buAutoNum type="alphaLcParenR" startAt="4"/>
            </a:pPr>
            <a:r>
              <a:rPr lang="en-GB" sz="2000"/>
              <a:t>What happens when more and more greenhouse gases go into the atmosphere?</a:t>
            </a:r>
          </a:p>
          <a:p>
            <a:pPr marL="609600" indent="-609600">
              <a:lnSpc>
                <a:spcPct val="90000"/>
              </a:lnSpc>
              <a:buFontTx/>
              <a:buAutoNum type="alphaLcParenR" startAt="4"/>
            </a:pPr>
            <a:endParaRPr lang="en-GB" sz="200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GB" sz="2000"/>
              <a:t>e)	What happens when the Earth gets warmer?</a:t>
            </a:r>
          </a:p>
        </p:txBody>
      </p:sp>
    </p:spTree>
    <p:extLst>
      <p:ext uri="{BB962C8B-B14F-4D97-AF65-F5344CB8AC3E}">
        <p14:creationId xmlns:p14="http://schemas.microsoft.com/office/powerpoint/2010/main" val="36045991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Next</a:t>
            </a:r>
            <a:endParaRPr 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sz="2800" dirty="0"/>
              <a:t>4.	</a:t>
            </a:r>
            <a:r>
              <a:rPr lang="en-GB" sz="2800" dirty="0" smtClean="0"/>
              <a:t>Look at the following </a:t>
            </a:r>
            <a:r>
              <a:rPr lang="en-GB" sz="2800" dirty="0" smtClean="0"/>
              <a:t>picture slides </a:t>
            </a:r>
            <a:r>
              <a:rPr lang="en-GB" sz="2800" dirty="0"/>
              <a:t>and do exercise 2 on the worksheet: complete the gaps.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6131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Fossil fuels – such as oil and gas – contain carbon from plants and animals that died millions of years ago. </a:t>
            </a:r>
            <a:endParaRPr lang="en-US" sz="32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2221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When we burn fossil fuels, the carbon reacts with the oxygen in the air to form carbon dioxide.</a:t>
            </a:r>
            <a:endParaRPr lang="en-US" sz="28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474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654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Unfortunately, carbon dioxide is what we call a greenhouse gas.</a:t>
            </a:r>
            <a:endParaRPr lang="en-US" sz="28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481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929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That means it acts like a blanket that traps heat in the Earth’s atmosphere.</a:t>
            </a:r>
            <a:endParaRPr lang="en-US" sz="28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799"/>
            <a:ext cx="9144000" cy="485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891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It does this by letting the sun’s light in, but not letting all of the heat produced by the sunlight back out again. </a:t>
            </a:r>
            <a:endParaRPr lang="en-US" sz="28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481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0238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Normally this is a good thing, as we want the Earth to be nice and warm</a:t>
            </a:r>
            <a:endParaRPr lang="en-US" sz="24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498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7201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235</Words>
  <Application>Microsoft Office PowerPoint</Application>
  <PresentationFormat>On-screen Show (4:3)</PresentationFormat>
  <Paragraphs>32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Office Theme</vt:lpstr>
      <vt:lpstr>Default Design</vt:lpstr>
      <vt:lpstr>1_Default Design</vt:lpstr>
      <vt:lpstr>2_Default Design</vt:lpstr>
      <vt:lpstr>3_Default Design</vt:lpstr>
      <vt:lpstr>The greenhouse effect  </vt:lpstr>
      <vt:lpstr>First …</vt:lpstr>
      <vt:lpstr>Next</vt:lpstr>
      <vt:lpstr>Fossil fuels – such as oil and gas – contain carbon from plants and animals that died millions of years ago. </vt:lpstr>
      <vt:lpstr>When we burn fossil fuels, the carbon reacts with the oxygen in the air to form carbon dioxide.</vt:lpstr>
      <vt:lpstr>Unfortunately, carbon dioxide is what we call a greenhouse gas.</vt:lpstr>
      <vt:lpstr>That means it acts like a blanket that traps heat in the Earth’s atmosphere.</vt:lpstr>
      <vt:lpstr>It does this by letting the sun’s light in, but not letting all of the heat produced by the sunlight back out again. </vt:lpstr>
      <vt:lpstr>Normally this is a good thing, as we want the Earth to be nice and warm</vt:lpstr>
      <vt:lpstr>But as more and more carbon dioxide goes into the atmosphere,</vt:lpstr>
      <vt:lpstr>we begin to trap more heat and the Earth gets warmer and warmer.</vt:lpstr>
      <vt:lpstr>This triggers changes in the weather and causes sea levels to rise.</vt:lpstr>
      <vt:lpstr>Now …</vt:lpstr>
      <vt:lpstr>Presentation (for classes working in groups only)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mpl\</dc:creator>
  <cp:lastModifiedBy>mpl\</cp:lastModifiedBy>
  <cp:revision>4</cp:revision>
  <dcterms:created xsi:type="dcterms:W3CDTF">2018-09-24T16:01:37Z</dcterms:created>
  <dcterms:modified xsi:type="dcterms:W3CDTF">2018-10-01T17:02:13Z</dcterms:modified>
</cp:coreProperties>
</file>