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8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3A875-F2FC-45B1-A8B3-9408B53F408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550A9-D7B3-4542-A09F-3883F76C0C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443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C843E-91D7-4154-8697-CA098F294EF1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47636-C9EB-46E8-BC48-B10EFCDCFF24}" type="slidenum">
              <a:rPr lang="en-GB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8D8C8A-06C7-4937-8DE5-986529B5A7DE}" type="slidenum">
              <a:rPr lang="en-GB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4E575C-328F-4103-917E-EA3CB62A8545}" type="slidenum">
              <a:rPr lang="en-GB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3BE7FA-4E05-4627-99C9-319C89228A90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47636-C9EB-46E8-BC48-B10EFCDCFF24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47636-C9EB-46E8-BC48-B10EFCDCFF24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47636-C9EB-46E8-BC48-B10EFCDCFF24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47636-C9EB-46E8-BC48-B10EFCDCFF24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47636-C9EB-46E8-BC48-B10EFCDCFF24}" type="slidenum">
              <a:rPr lang="en-GB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47636-C9EB-46E8-BC48-B10EFCDCFF24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47636-C9EB-46E8-BC48-B10EFCDCFF24}" type="slidenum">
              <a:rPr lang="en-GB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5F36BA-71CB-47DC-8AE9-5FB121D6D7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72744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06ACF5-3685-499E-BE5D-002694F477F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06199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500F26-E1CE-464C-8780-4543C65C3B9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8437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5F36BA-71CB-47DC-8AE9-5FB121D6D7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30704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41B3C2-A831-4E2C-A99A-8D3570A55F8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28790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DBDB78-59D0-41E8-A782-0994895BC61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9897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F9FB73-20E8-40CE-B07D-DED6C0925A9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91560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560FFD-2AB8-462C-BFC6-390AE3E7E57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43786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518B9-55F0-4DAC-B881-7E9921CC618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98391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5DD592-BADF-4678-AE30-5E1871088ED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6583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803113-2E4B-4F54-903B-ED2188A1E4E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8521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41B3C2-A831-4E2C-A99A-8D3570A55F8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95724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EB92DB-0867-485E-BC7F-F1250C5E936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87987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06ACF5-3685-499E-BE5D-002694F477F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41047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500F26-E1CE-464C-8780-4543C65C3B9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35822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5F36BA-71CB-47DC-8AE9-5FB121D6D7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10578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41B3C2-A831-4E2C-A99A-8D3570A55F8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9862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DBDB78-59D0-41E8-A782-0994895BC61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72151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F9FB73-20E8-40CE-B07D-DED6C0925A9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87642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560FFD-2AB8-462C-BFC6-390AE3E7E57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6725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518B9-55F0-4DAC-B881-7E9921CC618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65725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5DD592-BADF-4678-AE30-5E1871088ED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68144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DBDB78-59D0-41E8-A782-0994895BC61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021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803113-2E4B-4F54-903B-ED2188A1E4E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002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EB92DB-0867-485E-BC7F-F1250C5E936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0772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06ACF5-3685-499E-BE5D-002694F477F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9908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500F26-E1CE-464C-8780-4543C65C3B9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9022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5F36BA-71CB-47DC-8AE9-5FB121D6D7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87004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41B3C2-A831-4E2C-A99A-8D3570A55F8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01180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DBDB78-59D0-41E8-A782-0994895BC61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078309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F9FB73-20E8-40CE-B07D-DED6C0925A9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488044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560FFD-2AB8-462C-BFC6-390AE3E7E57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80546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518B9-55F0-4DAC-B881-7E9921CC618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16801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F9FB73-20E8-40CE-B07D-DED6C0925A9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5321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5DD592-BADF-4678-AE30-5E1871088ED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41716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803113-2E4B-4F54-903B-ED2188A1E4E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70011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EB92DB-0867-485E-BC7F-F1250C5E936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74262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06ACF5-3685-499E-BE5D-002694F477F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09763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500F26-E1CE-464C-8780-4543C65C3B9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94096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5F36BA-71CB-47DC-8AE9-5FB121D6D7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66192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41B3C2-A831-4E2C-A99A-8D3570A55F8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56934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DBDB78-59D0-41E8-A782-0994895BC61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89715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F9FB73-20E8-40CE-B07D-DED6C0925A9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79994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560FFD-2AB8-462C-BFC6-390AE3E7E57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2392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560FFD-2AB8-462C-BFC6-390AE3E7E57A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0937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518B9-55F0-4DAC-B881-7E9921CC618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2650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5DD592-BADF-4678-AE30-5E1871088ED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181032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803113-2E4B-4F54-903B-ED2188A1E4E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258405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EB92DB-0867-485E-BC7F-F1250C5E936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396024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06ACF5-3685-499E-BE5D-002694F477F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99608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500F26-E1CE-464C-8780-4543C65C3B9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05406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518B9-55F0-4DAC-B881-7E9921CC618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5649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5DD592-BADF-4678-AE30-5E1871088ED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83638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803113-2E4B-4F54-903B-ED2188A1E4E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29498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EB92DB-0867-485E-BC7F-F1250C5E936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73686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056E5D-D2A7-4D83-8048-31CD58C951F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75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056E5D-D2A7-4D83-8048-31CD58C951F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50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056E5D-D2A7-4D83-8048-31CD58C951F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543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056E5D-D2A7-4D83-8048-31CD58C951F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94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056E5D-D2A7-4D83-8048-31CD58C951F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76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 descr="PPtMasterslideSMtopr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1"/>
              <a:t>Biomass power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 smtClean="0">
                <a:solidFill>
                  <a:srgbClr val="000000"/>
                </a:solidFill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John Clegg.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© Copyright </a:t>
            </a:r>
            <a:r>
              <a:rPr lang="en-GB" sz="1000" smtClean="0">
                <a:solidFill>
                  <a:srgbClr val="000000"/>
                </a:solidFill>
              </a:rPr>
              <a:t>Springer Nature Ltd</a:t>
            </a:r>
            <a:r>
              <a:rPr lang="en-GB" sz="1000" smtClean="0">
                <a:solidFill>
                  <a:srgbClr val="000000"/>
                </a:solidFill>
              </a:rPr>
              <a:t> </a:t>
            </a:r>
            <a:r>
              <a:rPr lang="en-GB" sz="1000" dirty="0" smtClean="0">
                <a:solidFill>
                  <a:srgbClr val="000000"/>
                </a:solidFill>
              </a:rPr>
              <a:t>2018</a:t>
            </a:r>
            <a:r>
              <a:rPr lang="en-GB" sz="1000" dirty="0">
                <a:solidFill>
                  <a:srgbClr val="000000"/>
                </a:solidFill>
              </a:rPr>
              <a:t>. Animation licensed by The Science Museum.</a:t>
            </a:r>
            <a:r>
              <a:rPr lang="en-GB" sz="110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3370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sz="2800" b="1" dirty="0" smtClean="0">
              <a:solidFill>
                <a:srgbClr val="000000"/>
              </a:solidFill>
              <a:ea typeface="+mj-ea"/>
              <a:cs typeface="+mj-cs"/>
            </a:endParaRPr>
          </a:p>
          <a:p>
            <a:pPr marL="609600" indent="-609600">
              <a:buFontTx/>
              <a:buNone/>
            </a:pPr>
            <a:endParaRPr lang="en-GB" sz="2800" b="1" dirty="0">
              <a:solidFill>
                <a:srgbClr val="000000"/>
              </a:solidFill>
              <a:ea typeface="+mj-ea"/>
              <a:cs typeface="+mj-cs"/>
            </a:endParaRPr>
          </a:p>
          <a:p>
            <a:pPr marL="609600" indent="-609600" algn="ctr">
              <a:buFontTx/>
              <a:buNone/>
            </a:pPr>
            <a:r>
              <a:rPr lang="en-GB" b="1" dirty="0" smtClean="0">
                <a:solidFill>
                  <a:srgbClr val="000000"/>
                </a:solidFill>
                <a:ea typeface="+mj-ea"/>
                <a:cs typeface="+mj-cs"/>
              </a:rPr>
              <a:t>So </a:t>
            </a:r>
            <a:r>
              <a:rPr lang="en-GB" b="1" dirty="0">
                <a:solidFill>
                  <a:srgbClr val="000000"/>
                </a:solidFill>
                <a:ea typeface="+mj-ea"/>
                <a:cs typeface="+mj-cs"/>
              </a:rPr>
              <a:t>long as we keep growing new crops to replace those turned into biomass, this fuel does not add to climate change.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633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Now …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GB" sz="2800"/>
              <a:t>Check your answers in groups. </a:t>
            </a:r>
          </a:p>
          <a:p>
            <a:pPr marL="609600" indent="-609600">
              <a:buFontTx/>
              <a:buNone/>
            </a:pPr>
            <a:endParaRPr lang="en-GB" sz="2800"/>
          </a:p>
          <a:p>
            <a:pPr marL="609600" indent="-609600">
              <a:buFontTx/>
              <a:buAutoNum type="arabicPeriod" startAt="4"/>
            </a:pPr>
            <a:r>
              <a:rPr lang="en-GB" sz="2800"/>
              <a:t>Do exercise 1 on the worksheet: match the two parts of each sentence.</a:t>
            </a:r>
          </a:p>
          <a:p>
            <a:pPr marL="609600" indent="-609600">
              <a:buFontTx/>
              <a:buNone/>
            </a:pPr>
            <a:endParaRPr lang="en-GB" sz="2800"/>
          </a:p>
          <a:p>
            <a:pPr marL="609600" indent="-609600">
              <a:buFontTx/>
              <a:buNone/>
            </a:pPr>
            <a:r>
              <a:rPr lang="en-GB" sz="2800"/>
              <a:t>5.	Do exercise 2 on the worksheet: use the prompts to write sentences.</a:t>
            </a:r>
          </a:p>
          <a:p>
            <a:pPr marL="609600" indent="-609600">
              <a:buFontTx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41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 </a:t>
            </a:r>
            <a:r>
              <a:rPr lang="en-US"/>
              <a:t/>
            </a:r>
            <a:br>
              <a:rPr lang="en-US"/>
            </a:br>
            <a:r>
              <a:rPr lang="en-US" sz="2800"/>
              <a:t>(for classes working in groups only)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6.	Give an oral </a:t>
            </a:r>
            <a:r>
              <a:rPr lang="en-US" sz="2800" dirty="0" smtClean="0"/>
              <a:t>commentary on </a:t>
            </a:r>
            <a:r>
              <a:rPr lang="en-US" sz="2800" dirty="0"/>
              <a:t>the </a:t>
            </a:r>
            <a:r>
              <a:rPr lang="en-US" sz="2800" dirty="0" smtClean="0"/>
              <a:t>picture slides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850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sz="2800" dirty="0">
                <a:solidFill>
                  <a:schemeClr val="tx2"/>
                </a:solidFill>
              </a:rPr>
              <a:t>Answer these questions:</a:t>
            </a:r>
          </a:p>
          <a:p>
            <a:pPr marL="609600" indent="-609600">
              <a:buFontTx/>
              <a:buNone/>
            </a:pPr>
            <a:r>
              <a:rPr lang="en-GB" sz="2800" dirty="0">
                <a:solidFill>
                  <a:schemeClr val="tx2"/>
                </a:solidFill>
              </a:rPr>
              <a:t/>
            </a:r>
            <a:br>
              <a:rPr lang="en-GB" sz="2800" dirty="0">
                <a:solidFill>
                  <a:schemeClr val="tx2"/>
                </a:solidFill>
              </a:rPr>
            </a:br>
            <a:r>
              <a:rPr lang="en-GB" sz="2800" i="1" dirty="0">
                <a:solidFill>
                  <a:schemeClr val="tx2"/>
                </a:solidFill>
              </a:rPr>
              <a:t>What is biomass?</a:t>
            </a:r>
            <a:br>
              <a:rPr lang="en-GB" sz="2800" i="1" dirty="0">
                <a:solidFill>
                  <a:schemeClr val="tx2"/>
                </a:solidFill>
              </a:rPr>
            </a:br>
            <a:endParaRPr lang="en-GB" sz="2800" i="1" dirty="0">
              <a:solidFill>
                <a:schemeClr val="tx2"/>
              </a:solidFill>
            </a:endParaRPr>
          </a:p>
          <a:p>
            <a:pPr marL="609600" indent="-609600">
              <a:buFontTx/>
              <a:buNone/>
            </a:pPr>
            <a:r>
              <a:rPr lang="en-GB" sz="2800" i="1" dirty="0">
                <a:solidFill>
                  <a:schemeClr val="tx2"/>
                </a:solidFill>
              </a:rPr>
              <a:t>	How is it used to make electricity?</a:t>
            </a:r>
            <a:br>
              <a:rPr lang="en-GB" sz="2800" i="1" dirty="0">
                <a:solidFill>
                  <a:schemeClr val="tx2"/>
                </a:solidFill>
              </a:rPr>
            </a:br>
            <a:endParaRPr lang="en-GB" sz="2800" i="1" dirty="0">
              <a:solidFill>
                <a:schemeClr val="tx2"/>
              </a:solidFill>
            </a:endParaRPr>
          </a:p>
          <a:p>
            <a:pPr marL="609600" indent="-609600">
              <a:buFontTx/>
              <a:buNone/>
            </a:pPr>
            <a:r>
              <a:rPr lang="en-GB" sz="2800" i="1" dirty="0">
                <a:solidFill>
                  <a:schemeClr val="tx2"/>
                </a:solidFill>
              </a:rPr>
              <a:t>	Does it add to climate change?</a:t>
            </a:r>
            <a:endParaRPr lang="en-US" sz="28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22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Next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 dirty="0"/>
              <a:t>2.</a:t>
            </a:r>
            <a:r>
              <a:rPr lang="en-GB" dirty="0"/>
              <a:t>	</a:t>
            </a:r>
            <a:r>
              <a:rPr lang="en-GB" sz="2800" dirty="0" smtClean="0"/>
              <a:t>Look at the following picture slides </a:t>
            </a:r>
            <a:r>
              <a:rPr lang="en-GB" sz="2800" dirty="0"/>
              <a:t>and answer the questions from slide 1. (Make notes.)</a:t>
            </a:r>
          </a:p>
          <a:p>
            <a:pPr marL="609600" indent="-609600"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794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As crops grow they absorb carbon dioxide from the air.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9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4947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When the crops reach the right size they are harvested and turned into straw or ‘biomass’.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9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655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This biomass is taken to a power station. The biomass is burned at very high temperatures to generate heat,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4"/>
            <a:ext cx="9144000" cy="485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976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w</a:t>
            </a:r>
            <a:r>
              <a:rPr lang="en-GB" sz="2800" b="1" dirty="0" smtClean="0"/>
              <a:t>hich is used to turn water into steam.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5105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The steam is used to turn a turbine and generator, which produces electricity.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72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609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Burning biomass releases carbon dioxide. But growing new crops absorbs carbon dioxide.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9"/>
            <a:ext cx="9144000" cy="499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6359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192</Words>
  <Application>Microsoft Office PowerPoint</Application>
  <PresentationFormat>On-screen Show (4:3)</PresentationFormat>
  <Paragraphs>40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Default Design</vt:lpstr>
      <vt:lpstr>1_Default Design</vt:lpstr>
      <vt:lpstr>2_Default Design</vt:lpstr>
      <vt:lpstr>3_Default Design</vt:lpstr>
      <vt:lpstr>4_Default Design</vt:lpstr>
      <vt:lpstr>Biomass power  </vt:lpstr>
      <vt:lpstr>First …</vt:lpstr>
      <vt:lpstr>Next</vt:lpstr>
      <vt:lpstr>As crops grow they absorb carbon dioxide from the air.</vt:lpstr>
      <vt:lpstr>When the crops reach the right size they are harvested and turned into straw or ‘biomass’.</vt:lpstr>
      <vt:lpstr>This biomass is taken to a power station. The biomass is burned at very high temperatures to generate heat,</vt:lpstr>
      <vt:lpstr>which is used to turn water into steam.</vt:lpstr>
      <vt:lpstr>The steam is used to turn a turbine and generator, which produces electricity.</vt:lpstr>
      <vt:lpstr>Burning biomass releases carbon dioxide. But growing new crops absorbs carbon dioxide.</vt:lpstr>
      <vt:lpstr>PowerPoint Presentation</vt:lpstr>
      <vt:lpstr>Now …</vt:lpstr>
      <vt:lpstr>Presentation 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Biomass power</dc:title>
  <dc:creator>mpl\</dc:creator>
  <cp:lastModifiedBy>mpl\</cp:lastModifiedBy>
  <cp:revision>3</cp:revision>
  <dcterms:created xsi:type="dcterms:W3CDTF">2018-09-25T13:03:55Z</dcterms:created>
  <dcterms:modified xsi:type="dcterms:W3CDTF">2018-10-01T16:28:21Z</dcterms:modified>
</cp:coreProperties>
</file>