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25/05/2017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683481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25/05/2017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4178898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25/05/2017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400897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25/05/2017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85741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500CB0-CF2D-4F30-960A-597B7527E64D}" type="datetimeFigureOut">
              <a:rPr lang="en-GB" smtClean="0"/>
              <a:t>25/05/2017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99914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5500CB0-CF2D-4F30-960A-597B7527E64D}" type="datetimeFigureOut">
              <a:rPr lang="en-GB" smtClean="0"/>
              <a:t>25/05/2017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3712130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5500CB0-CF2D-4F30-960A-597B7527E64D}" type="datetimeFigureOut">
              <a:rPr lang="en-GB" smtClean="0"/>
              <a:t>25/05/2017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482951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5500CB0-CF2D-4F30-960A-597B7527E64D}" type="datetimeFigureOut">
              <a:rPr lang="en-GB" smtClean="0"/>
              <a:t>25/05/2017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53015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500CB0-CF2D-4F30-960A-597B7527E64D}" type="datetimeFigureOut">
              <a:rPr lang="en-GB" smtClean="0"/>
              <a:t>25/05/2017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190495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500CB0-CF2D-4F30-960A-597B7527E64D}" type="datetimeFigureOut">
              <a:rPr lang="en-GB" smtClean="0"/>
              <a:t>25/05/2017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951082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500CB0-CF2D-4F30-960A-597B7527E64D}" type="datetimeFigureOut">
              <a:rPr lang="en-GB" smtClean="0"/>
              <a:t>25/05/2017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983128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500CB0-CF2D-4F30-960A-597B7527E64D}" type="datetimeFigureOut">
              <a:rPr lang="en-GB" smtClean="0"/>
              <a:t>25/05/2017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451BA9-B740-4FC4-8AA2-D5D58BBDF78E}" type="slidenum">
              <a:rPr lang="en-GB" smtClean="0"/>
              <a:t>‹#›</a:t>
            </a:fld>
            <a:endParaRPr lang="en-GB"/>
          </a:p>
        </p:txBody>
      </p:sp>
    </p:spTree>
    <p:extLst>
      <p:ext uri="{BB962C8B-B14F-4D97-AF65-F5344CB8AC3E}">
        <p14:creationId xmlns:p14="http://schemas.microsoft.com/office/powerpoint/2010/main" val="34020084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44824"/>
            <a:ext cx="7772400" cy="2808311"/>
          </a:xfrm>
          <a:solidFill>
            <a:schemeClr val="bg1"/>
          </a:solidFill>
          <a:effectLst>
            <a:glow rad="63500">
              <a:schemeClr val="accent1">
                <a:satMod val="175000"/>
                <a:alpha val="40000"/>
              </a:schemeClr>
            </a:glow>
          </a:effectLst>
        </p:spPr>
        <p:txBody>
          <a:bodyPr>
            <a:noAutofit/>
          </a:bodyPr>
          <a:lstStyle/>
          <a:p>
            <a:r>
              <a:rPr lang="en-IE" sz="9600" b="1" dirty="0"/>
              <a:t>Make a </a:t>
            </a:r>
            <a:r>
              <a:rPr lang="en-IE" sz="9600" b="1" dirty="0" smtClean="0"/>
              <a:t/>
            </a:r>
            <a:br>
              <a:rPr lang="en-IE" sz="9600" b="1" dirty="0" smtClean="0"/>
            </a:br>
            <a:r>
              <a:rPr lang="en-IE" sz="9600" b="1" dirty="0" smtClean="0"/>
              <a:t>mini-London</a:t>
            </a:r>
            <a:endParaRPr lang="en-IE" sz="9600" b="1" dirty="0"/>
          </a:p>
        </p:txBody>
      </p:sp>
    </p:spTree>
    <p:extLst>
      <p:ext uri="{BB962C8B-B14F-4D97-AF65-F5344CB8AC3E}">
        <p14:creationId xmlns:p14="http://schemas.microsoft.com/office/powerpoint/2010/main" val="628050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8</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 city is having a lot of problems with electricity. It’s a bad year for attractions which have a lot of neon signs and escalators. If you have an attraction which needs a lot of electricity, you must return this card to the central pile</a:t>
            </a:r>
            <a:r>
              <a:rPr lang="en-IE" sz="1800" dirty="0" smtClean="0">
                <a:latin typeface="Calibri" panose="020F0502020204030204" pitchFamily="34" charset="0"/>
                <a:cs typeface="Times New Roman" panose="02020603050405020304" pitchFamily="18" charset="0"/>
              </a:rPr>
              <a:t>. </a:t>
            </a:r>
            <a:r>
              <a:rPr lang="en-IE" sz="1800" dirty="0" smtClean="0"/>
              <a:t>(This </a:t>
            </a:r>
            <a:r>
              <a:rPr lang="en-IE" sz="1800" dirty="0"/>
              <a:t>includes Piccadilly Circus, West End Theatres, The Shard, Wembley Stadium, London </a:t>
            </a:r>
            <a:r>
              <a:rPr lang="en-IE" sz="1800" dirty="0" smtClean="0"/>
              <a:t>Eye.)</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choose first. After you buy, remember to complete your My Money 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599103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9</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Because of the problems with electricity, the residents are very angry with the political institutions. It’s a bad year for everything connected to </a:t>
            </a:r>
            <a:r>
              <a:rPr lang="en-IE" sz="1800" dirty="0" smtClean="0">
                <a:latin typeface="Calibri" panose="020F0502020204030204" pitchFamily="34" charset="0"/>
                <a:cs typeface="Times New Roman" panose="02020603050405020304" pitchFamily="18" charset="0"/>
              </a:rPr>
              <a:t>politics! </a:t>
            </a:r>
            <a:r>
              <a:rPr lang="en-IE" sz="1800" dirty="0">
                <a:latin typeface="Calibri" panose="020F0502020204030204" pitchFamily="34" charset="0"/>
                <a:cs typeface="Times New Roman" panose="02020603050405020304" pitchFamily="18" charset="0"/>
              </a:rPr>
              <a:t>If you have an attraction which is related to the Prime Minister or the royal family, you must return this card to the central pile</a:t>
            </a:r>
            <a:r>
              <a:rPr lang="en-IE" sz="1800" dirty="0" smtClean="0">
                <a:latin typeface="Calibri" panose="020F0502020204030204" pitchFamily="34" charset="0"/>
                <a:cs typeface="Times New Roman" panose="02020603050405020304" pitchFamily="18" charset="0"/>
              </a:rPr>
              <a:t>. (T</a:t>
            </a:r>
            <a:r>
              <a:rPr lang="en-IE" sz="1800" dirty="0" smtClean="0"/>
              <a:t>his </a:t>
            </a:r>
            <a:r>
              <a:rPr lang="en-IE" sz="1800" dirty="0"/>
              <a:t>includes any building with ‘royal’ in the name, Buckingham Palace, Tower of London, 10 Downing Street, Big </a:t>
            </a:r>
            <a:r>
              <a:rPr lang="en-IE" sz="1800" dirty="0" smtClean="0"/>
              <a:t>Ben.)</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choose first. After you buy, remember to complete your My Money 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971190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10</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 economy is great again! Every team wins a new attraction</a:t>
            </a:r>
            <a:r>
              <a:rPr lang="en-IE" sz="1800" dirty="0" smtClean="0">
                <a:latin typeface="Calibri" panose="020F0502020204030204" pitchFamily="34" charset="0"/>
                <a:cs typeface="Times New Roman" panose="02020603050405020304" pitchFamily="18" charset="0"/>
              </a:rPr>
              <a:t>.</a:t>
            </a: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t>One member of each pair must close his/her eyes and select a new card from the central pile.</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3858789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11</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 economy is so good that the Prime Minister has decided to give more money to public transport. If you have an attraction which is related to transport, you win </a:t>
            </a:r>
            <a:r>
              <a:rPr lang="en-IE" sz="1800" dirty="0"/>
              <a:t>£20M</a:t>
            </a:r>
            <a:r>
              <a:rPr lang="en-IE" sz="1800" dirty="0" smtClean="0"/>
              <a:t>. (This </a:t>
            </a:r>
            <a:r>
              <a:rPr lang="en-IE" sz="1800" dirty="0"/>
              <a:t>includes HMS Belfast, London Transport Museum, Tower Bridge, London </a:t>
            </a:r>
            <a:r>
              <a:rPr lang="en-IE" sz="1800" dirty="0" smtClean="0"/>
              <a:t>Bus.)</a:t>
            </a:r>
            <a:endParaRPr lang="en-IE" sz="1800" dirty="0"/>
          </a:p>
          <a:p>
            <a:pPr algn="l"/>
            <a:endParaRPr lang="en-IE" sz="1800" dirty="0" smtClean="0"/>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£20M to your My Money sheet if you have an attraction related to transport.</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choose first. After you buy, remember to complete your My Money 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0832891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12</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There is a festival about the history of </a:t>
            </a:r>
            <a:r>
              <a:rPr lang="en-IE" sz="1800" dirty="0" smtClean="0">
                <a:latin typeface="Calibri" panose="020F0502020204030204" pitchFamily="34" charset="0"/>
                <a:cs typeface="Times New Roman" panose="02020603050405020304" pitchFamily="18" charset="0"/>
              </a:rPr>
              <a:t>London, </a:t>
            </a:r>
            <a:r>
              <a:rPr lang="en-IE" sz="1800" dirty="0">
                <a:latin typeface="Calibri" panose="020F0502020204030204" pitchFamily="34" charset="0"/>
                <a:cs typeface="Times New Roman" panose="02020603050405020304" pitchFamily="18" charset="0"/>
              </a:rPr>
              <a:t>and millions of tourists have come to visit the city’s historical buildings. If you have an attraction which was established before the year </a:t>
            </a:r>
            <a:r>
              <a:rPr lang="en-IE" sz="1800" dirty="0" smtClean="0">
                <a:latin typeface="Calibri" panose="020F0502020204030204" pitchFamily="34" charset="0"/>
                <a:cs typeface="Times New Roman" panose="02020603050405020304" pitchFamily="18" charset="0"/>
              </a:rPr>
              <a:t>1900, you win £20M (look </a:t>
            </a:r>
            <a:r>
              <a:rPr lang="en-IE" sz="1800" dirty="0"/>
              <a:t>at the Year Established information on the </a:t>
            </a:r>
            <a:r>
              <a:rPr lang="en-IE" sz="1800" dirty="0" smtClean="0"/>
              <a:t>card).</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£20M to your My Money sheet if you have an attraction from before 1900.</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choose first. After you buy, remember to complete your My Money 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3977427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13 </a:t>
            </a:r>
            <a:r>
              <a:rPr lang="en-IE" sz="1800" dirty="0">
                <a:latin typeface="Calibri (body)"/>
              </a:rPr>
              <a:t>(final round)</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 residents are angry because there are too many tourists in the city. They are having protests at the most popular attractions. It’s a bad year for </a:t>
            </a:r>
            <a:r>
              <a:rPr lang="en-IE" sz="1800" dirty="0" smtClean="0">
                <a:latin typeface="Calibri" panose="020F0502020204030204" pitchFamily="34" charset="0"/>
                <a:cs typeface="Times New Roman" panose="02020603050405020304" pitchFamily="18" charset="0"/>
              </a:rPr>
              <a:t>very popular </a:t>
            </a:r>
            <a:r>
              <a:rPr lang="en-IE" sz="1800" dirty="0">
                <a:latin typeface="Calibri" panose="020F0502020204030204" pitchFamily="34" charset="0"/>
                <a:cs typeface="Times New Roman" panose="02020603050405020304" pitchFamily="18" charset="0"/>
              </a:rPr>
              <a:t>attractions. If you have an attraction which has more than three million annual </a:t>
            </a:r>
            <a:r>
              <a:rPr lang="en-IE" sz="1800" dirty="0" smtClean="0">
                <a:latin typeface="Calibri" panose="020F0502020204030204" pitchFamily="34" charset="0"/>
                <a:cs typeface="Times New Roman" panose="02020603050405020304" pitchFamily="18" charset="0"/>
              </a:rPr>
              <a:t>visitors</a:t>
            </a:r>
            <a:r>
              <a:rPr lang="en-IE" sz="1800" dirty="0" smtClean="0"/>
              <a:t>, </a:t>
            </a:r>
            <a:r>
              <a:rPr lang="en-IE" sz="1800" dirty="0">
                <a:latin typeface="Calibri" panose="020F0502020204030204" pitchFamily="34" charset="0"/>
                <a:cs typeface="Times New Roman" panose="02020603050405020304" pitchFamily="18" charset="0"/>
              </a:rPr>
              <a:t>you must return the card to the central </a:t>
            </a:r>
            <a:r>
              <a:rPr lang="en-IE" sz="1800" dirty="0" smtClean="0">
                <a:latin typeface="Calibri" panose="020F0502020204030204" pitchFamily="34" charset="0"/>
                <a:cs typeface="Times New Roman" panose="02020603050405020304" pitchFamily="18" charset="0"/>
              </a:rPr>
              <a:t>pile </a:t>
            </a:r>
            <a:r>
              <a:rPr lang="en-IE" sz="1800" dirty="0"/>
              <a:t>(look at the Annual Visitors information on the card)</a:t>
            </a:r>
            <a:r>
              <a:rPr lang="en-IE" sz="1800" dirty="0" smtClean="0">
                <a:latin typeface="Calibri" panose="020F0502020204030204" pitchFamily="34" charset="0"/>
                <a:cs typeface="Times New Roman" panose="02020603050405020304" pitchFamily="18" charset="0"/>
              </a:rPr>
              <a:t>. </a:t>
            </a:r>
            <a:endParaRPr lang="en-IE" sz="1800" dirty="0">
              <a:latin typeface="Calibri" panose="020F0502020204030204" pitchFamily="34" charset="0"/>
              <a:cs typeface="Times New Roman" panose="02020603050405020304" pitchFamily="18" charset="0"/>
            </a:endParaRPr>
          </a:p>
          <a:p>
            <a:pPr algn="l"/>
            <a:endParaRPr lang="en-IE" sz="1800" dirty="0" smtClean="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t>Count your cards to see which pair has the most.</a:t>
            </a:r>
          </a:p>
          <a:p>
            <a:pPr algn="l"/>
            <a:r>
              <a:rPr lang="en-IE" sz="1800" dirty="0" smtClean="0"/>
              <a:t> </a:t>
            </a:r>
            <a:endParaRPr lang="en-IE" sz="1800" dirty="0"/>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3725020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sz="1800" dirty="0" smtClean="0"/>
          </a:p>
          <a:p>
            <a:endParaRPr lang="en-IE" sz="1800" dirty="0"/>
          </a:p>
          <a:p>
            <a:endParaRPr lang="en-IE" sz="1800" dirty="0" smtClean="0"/>
          </a:p>
          <a:p>
            <a:r>
              <a:rPr lang="en-IE" sz="1800" dirty="0" smtClean="0">
                <a:latin typeface="+mn-lt"/>
              </a:rPr>
              <a:t>That’s </a:t>
            </a:r>
            <a:r>
              <a:rPr lang="en-IE" sz="1800" dirty="0">
                <a:latin typeface="+mn-lt"/>
              </a:rPr>
              <a:t>the end of the game!</a:t>
            </a:r>
          </a:p>
          <a:p>
            <a:endParaRPr lang="en-IE" sz="1800" dirty="0">
              <a:latin typeface="+mn-lt"/>
            </a:endParaRPr>
          </a:p>
          <a:p>
            <a:endParaRPr lang="en-IE" sz="1800" dirty="0">
              <a:latin typeface="+mn-lt"/>
            </a:endParaRPr>
          </a:p>
          <a:p>
            <a:endParaRPr lang="en-IE" sz="1800" dirty="0">
              <a:latin typeface="+mn-lt"/>
            </a:endParaRPr>
          </a:p>
          <a:p>
            <a:r>
              <a:rPr lang="en-IE" sz="1800" dirty="0" smtClean="0">
                <a:latin typeface="+mn-lt"/>
              </a:rPr>
              <a:t>The </a:t>
            </a:r>
            <a:r>
              <a:rPr lang="en-IE" sz="1800" dirty="0">
                <a:latin typeface="+mn-lt"/>
              </a:rPr>
              <a:t>winners are the team who have the most </a:t>
            </a:r>
            <a:r>
              <a:rPr lang="en-IE" sz="1800" dirty="0" smtClean="0">
                <a:latin typeface="+mn-lt"/>
              </a:rPr>
              <a:t>cards.</a:t>
            </a:r>
            <a:endParaRPr lang="en-IE" sz="1800" dirty="0">
              <a:latin typeface="+mn-lt"/>
            </a:endParaRPr>
          </a:p>
          <a:p>
            <a:pPr algn="l"/>
            <a:r>
              <a:rPr lang="en-IE" sz="1800" dirty="0" smtClean="0"/>
              <a:t> </a:t>
            </a:r>
            <a:endParaRPr lang="en-IE" sz="1800" dirty="0"/>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275015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smtClean="0">
                <a:latin typeface="Calibri (body)"/>
              </a:rPr>
              <a:t>Round 1</a:t>
            </a:r>
          </a:p>
          <a:p>
            <a:pPr algn="l"/>
            <a:endParaRPr lang="en-IE" sz="1800" dirty="0" smtClean="0"/>
          </a:p>
          <a:p>
            <a:pPr algn="l"/>
            <a:r>
              <a:rPr lang="en-IE" sz="1800" b="1" dirty="0" smtClean="0"/>
              <a:t>Information</a:t>
            </a:r>
          </a:p>
          <a:p>
            <a:pPr algn="l"/>
            <a:r>
              <a:rPr lang="en-IE" sz="1800" dirty="0" smtClean="0"/>
              <a:t>You are going to create your own mini London! The team with the most </a:t>
            </a:r>
            <a:r>
              <a:rPr lang="en-IE" sz="1800" u="sng" dirty="0" smtClean="0"/>
              <a:t>cards</a:t>
            </a:r>
            <a:r>
              <a:rPr lang="en-IE" sz="1800" dirty="0" smtClean="0"/>
              <a:t> at the end (not the most money) wins the game. There are 13 rounds.</a:t>
            </a:r>
          </a:p>
          <a:p>
            <a:pPr algn="l"/>
            <a:endParaRPr lang="en-IE" sz="1800" dirty="0"/>
          </a:p>
          <a:p>
            <a:pPr algn="l"/>
            <a:r>
              <a:rPr lang="en-IE" sz="1800" b="1" dirty="0" smtClean="0"/>
              <a:t>Instruction</a:t>
            </a:r>
            <a:endParaRPr lang="en-IE" sz="1800" dirty="0" smtClean="0"/>
          </a:p>
          <a:p>
            <a:pPr algn="l"/>
            <a:r>
              <a:rPr lang="en-IE" sz="1800" dirty="0" smtClean="0"/>
              <a:t>Each pair starts with £100M (M=million). Choose three attractions to buy for your mini London. Look at the price list, and </a:t>
            </a:r>
            <a:r>
              <a:rPr lang="en-IE" sz="1800" dirty="0"/>
              <a:t>t</a:t>
            </a:r>
            <a:r>
              <a:rPr lang="en-IE" sz="1800" dirty="0" smtClean="0"/>
              <a:t>alk </a:t>
            </a:r>
            <a:r>
              <a:rPr lang="en-IE" sz="1800" dirty="0"/>
              <a:t>to your </a:t>
            </a:r>
            <a:r>
              <a:rPr lang="en-IE" sz="1800" dirty="0" smtClean="0"/>
              <a:t>teammate </a:t>
            </a:r>
            <a:r>
              <a:rPr lang="en-IE" sz="1800" dirty="0"/>
              <a:t>to decide </a:t>
            </a:r>
            <a:r>
              <a:rPr lang="en-IE" sz="1800" dirty="0" smtClean="0"/>
              <a:t>which cards to buy. </a:t>
            </a:r>
            <a:r>
              <a:rPr lang="en-IE" sz="1800" i="1" dirty="0" smtClean="0"/>
              <a:t>Example</a:t>
            </a:r>
            <a:r>
              <a:rPr lang="en-IE" sz="1800" i="1" dirty="0"/>
              <a:t>: </a:t>
            </a:r>
            <a:r>
              <a:rPr lang="en-IE" sz="1800" i="1" dirty="0" smtClean="0"/>
              <a:t>I </a:t>
            </a:r>
            <a:r>
              <a:rPr lang="en-IE" sz="1800" i="1" dirty="0"/>
              <a:t>think we should choose the Science Museum because it will be popular with residents and tourists. </a:t>
            </a:r>
            <a:endParaRPr lang="en-IE" sz="1800" i="1" dirty="0" smtClean="0"/>
          </a:p>
          <a:p>
            <a:pPr algn="l"/>
            <a:endParaRPr lang="en-IE" sz="1800" i="1" dirty="0"/>
          </a:p>
          <a:p>
            <a:pPr algn="l"/>
            <a:r>
              <a:rPr lang="en-IE" sz="1800" dirty="0"/>
              <a:t>Roll a dice to decide which team is first to </a:t>
            </a:r>
            <a:r>
              <a:rPr lang="en-IE" sz="1800" dirty="0" smtClean="0"/>
              <a:t>choose which attractions to buy!</a:t>
            </a:r>
          </a:p>
          <a:p>
            <a:pPr algn="l"/>
            <a:endParaRPr lang="en-IE" sz="1800" dirty="0"/>
          </a:p>
          <a:p>
            <a:pPr algn="l"/>
            <a:r>
              <a:rPr lang="en-IE" sz="1800" dirty="0" smtClean="0"/>
              <a:t>Complete your My Money sheet, and put it in front of you so the other players can see how much money you have</a:t>
            </a:r>
            <a:r>
              <a:rPr lang="en-IE" sz="1800" dirty="0"/>
              <a:t>. Put your three cards in front of </a:t>
            </a:r>
            <a:r>
              <a:rPr lang="en-IE" sz="1800" dirty="0" smtClean="0"/>
              <a:t>you, too, </a:t>
            </a:r>
            <a:r>
              <a:rPr lang="en-IE" sz="1800" dirty="0"/>
              <a:t>so that the other players can </a:t>
            </a:r>
            <a:r>
              <a:rPr lang="en-IE" sz="1800" dirty="0" smtClean="0"/>
              <a:t>see your </a:t>
            </a:r>
            <a:r>
              <a:rPr lang="en-IE" sz="1800" dirty="0"/>
              <a:t>attractions.</a:t>
            </a:r>
          </a:p>
          <a:p>
            <a:pPr algn="l"/>
            <a:endParaRPr lang="en-IE" sz="1800" dirty="0"/>
          </a:p>
          <a:p>
            <a:pPr algn="l"/>
            <a:endParaRPr lang="en-IE" sz="1800" i="1" dirty="0" smtClean="0"/>
          </a:p>
          <a:p>
            <a:pPr algn="l"/>
            <a:endParaRPr lang="en-IE" sz="1800" i="1" dirty="0"/>
          </a:p>
          <a:p>
            <a:pPr algn="l"/>
            <a:endParaRPr lang="en-IE" sz="1800" i="1" dirty="0"/>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1487492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smtClean="0">
                <a:latin typeface="Calibri (body)"/>
              </a:rPr>
              <a:t>Price list</a:t>
            </a:r>
          </a:p>
          <a:p>
            <a:pPr algn="l"/>
            <a:endParaRPr lang="en-IE" sz="1800" dirty="0" smtClean="0">
              <a:latin typeface="Calibri (body)"/>
            </a:endParaRPr>
          </a:p>
          <a:p>
            <a:pPr algn="l"/>
            <a:endParaRPr lang="en-IE" sz="1800" dirty="0" smtClean="0"/>
          </a:p>
          <a:p>
            <a:pPr algn="l"/>
            <a:endParaRPr lang="en-GB" sz="1800" dirty="0"/>
          </a:p>
          <a:p>
            <a:pPr algn="l"/>
            <a:endParaRPr lang="en-IE" sz="1800" dirty="0"/>
          </a:p>
          <a:p>
            <a:pPr algn="l"/>
            <a:endParaRPr lang="en-IE" sz="1800" i="1" dirty="0" smtClean="0"/>
          </a:p>
          <a:p>
            <a:pPr algn="l"/>
            <a:endParaRPr lang="en-IE" sz="1800" i="1" dirty="0"/>
          </a:p>
          <a:p>
            <a:pPr algn="l"/>
            <a:endParaRPr lang="en-IE" sz="1800" i="1" dirty="0"/>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graphicFrame>
        <p:nvGraphicFramePr>
          <p:cNvPr id="3" name="Table 2"/>
          <p:cNvGraphicFramePr>
            <a:graphicFrameLocks noGrp="1"/>
          </p:cNvGraphicFramePr>
          <p:nvPr>
            <p:extLst>
              <p:ext uri="{D42A27DB-BD31-4B8C-83A1-F6EECF244321}">
                <p14:modId xmlns:p14="http://schemas.microsoft.com/office/powerpoint/2010/main" val="3491832447"/>
              </p:ext>
            </p:extLst>
          </p:nvPr>
        </p:nvGraphicFramePr>
        <p:xfrm>
          <a:off x="827584" y="1697855"/>
          <a:ext cx="2520280" cy="3963393"/>
        </p:xfrm>
        <a:graphic>
          <a:graphicData uri="http://schemas.openxmlformats.org/drawingml/2006/table">
            <a:tbl>
              <a:tblPr firstRow="1">
                <a:tableStyleId>{5C22544A-7EE6-4342-B048-85BDC9FD1C3A}</a:tableStyleId>
              </a:tblPr>
              <a:tblGrid>
                <a:gridCol w="1800200"/>
                <a:gridCol w="720080"/>
              </a:tblGrid>
              <a:tr h="427967">
                <a:tc>
                  <a:txBody>
                    <a:bodyPr/>
                    <a:lstStyle/>
                    <a:p>
                      <a:pPr>
                        <a:lnSpc>
                          <a:spcPct val="150000"/>
                        </a:lnSpc>
                        <a:spcAft>
                          <a:spcPts val="0"/>
                        </a:spcAft>
                      </a:pPr>
                      <a:r>
                        <a:rPr lang="en-IE" sz="1200" b="1" i="1" kern="1200" dirty="0" smtClean="0">
                          <a:solidFill>
                            <a:schemeClr val="dk1"/>
                          </a:solidFill>
                          <a:effectLst/>
                          <a:latin typeface="+mn-lt"/>
                          <a:ea typeface="+mn-ea"/>
                          <a:cs typeface="+mn-cs"/>
                        </a:rPr>
                        <a:t>Name of attraction</a:t>
                      </a:r>
                      <a:endParaRPr lang="en-GB" sz="1200" dirty="0">
                        <a:effectLst/>
                        <a:latin typeface="Calibri"/>
                        <a:ea typeface="Calibri"/>
                        <a:cs typeface="Times New Roman"/>
                      </a:endParaRPr>
                    </a:p>
                  </a:txBody>
                  <a:tcPr marL="68580" marR="68580" marT="0" marB="0"/>
                </a:tc>
                <a:tc>
                  <a:txBody>
                    <a:bodyPr/>
                    <a:lstStyle/>
                    <a:p>
                      <a:r>
                        <a:rPr lang="en-IE" sz="1000" b="1" i="1" kern="1200" dirty="0" smtClean="0">
                          <a:solidFill>
                            <a:schemeClr val="dk1"/>
                          </a:solidFill>
                          <a:effectLst/>
                          <a:latin typeface="+mn-lt"/>
                          <a:ea typeface="+mn-ea"/>
                          <a:cs typeface="+mn-cs"/>
                        </a:rPr>
                        <a:t>Price (M = million)</a:t>
                      </a:r>
                      <a:endParaRPr lang="en-GB" sz="1000" dirty="0"/>
                    </a:p>
                  </a:txBody>
                  <a:tcPr/>
                </a:tc>
              </a:tr>
              <a:tr h="588746">
                <a:tc>
                  <a:txBody>
                    <a:bodyPr/>
                    <a:lstStyle/>
                    <a:p>
                      <a:pPr>
                        <a:lnSpc>
                          <a:spcPct val="150000"/>
                        </a:lnSpc>
                        <a:spcAft>
                          <a:spcPts val="0"/>
                        </a:spcAft>
                      </a:pPr>
                      <a:r>
                        <a:rPr lang="en-IE" sz="1300" dirty="0">
                          <a:effectLst/>
                          <a:latin typeface="Calibri"/>
                          <a:ea typeface="Calibri"/>
                          <a:cs typeface="Times New Roman"/>
                        </a:rPr>
                        <a:t>The Boat </a:t>
                      </a:r>
                      <a:r>
                        <a:rPr lang="en-IE" sz="1300" dirty="0" smtClean="0">
                          <a:effectLst/>
                          <a:latin typeface="Calibri"/>
                          <a:ea typeface="Calibri"/>
                          <a:cs typeface="Times New Roman"/>
                        </a:rPr>
                        <a:t>House, </a:t>
                      </a:r>
                    </a:p>
                    <a:p>
                      <a:pPr>
                        <a:lnSpc>
                          <a:spcPct val="150000"/>
                        </a:lnSpc>
                        <a:spcAft>
                          <a:spcPts val="0"/>
                        </a:spcAft>
                      </a:pPr>
                      <a:r>
                        <a:rPr lang="en-IE" sz="1300" dirty="0" smtClean="0">
                          <a:effectLst/>
                          <a:latin typeface="Calibri"/>
                          <a:ea typeface="Calibri"/>
                          <a:cs typeface="Times New Roman"/>
                        </a:rPr>
                        <a:t>Hyde </a:t>
                      </a:r>
                      <a:r>
                        <a:rPr lang="en-IE" sz="1300" dirty="0">
                          <a:effectLst/>
                          <a:latin typeface="Calibri"/>
                          <a:ea typeface="Calibri"/>
                          <a:cs typeface="Times New Roman"/>
                        </a:rPr>
                        <a:t>Park</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£5M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a:effectLst/>
                          <a:latin typeface="Calibri"/>
                          <a:ea typeface="Calibri"/>
                          <a:cs typeface="Times New Roman"/>
                        </a:rPr>
                        <a:t>The London Dungeon</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£5M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a:effectLst/>
                          <a:latin typeface="Calibri"/>
                          <a:ea typeface="Calibri"/>
                          <a:cs typeface="Times New Roman"/>
                        </a:rPr>
                        <a:t>British Museum</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dirty="0">
                          <a:effectLst/>
                          <a:latin typeface="Calibri"/>
                          <a:ea typeface="Calibri"/>
                          <a:cs typeface="Times New Roman"/>
                        </a:rPr>
                        <a:t>London Aquarium</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a:effectLst/>
                          <a:latin typeface="Calibri"/>
                          <a:ea typeface="Calibri"/>
                          <a:cs typeface="Times New Roman"/>
                        </a:rPr>
                        <a:t>London Zoo</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dirty="0">
                          <a:effectLst/>
                          <a:latin typeface="Calibri"/>
                          <a:ea typeface="Calibri"/>
                          <a:cs typeface="Times New Roman"/>
                        </a:rPr>
                        <a:t>West End Theatres</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£30M</a:t>
                      </a:r>
                      <a:endParaRPr lang="en-GB" sz="130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a:effectLst/>
                          <a:latin typeface="Calibri"/>
                          <a:ea typeface="Calibri"/>
                          <a:cs typeface="Times New Roman"/>
                        </a:rPr>
                        <a:t>Royal Albert Hall</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588746">
                <a:tc>
                  <a:txBody>
                    <a:bodyPr/>
                    <a:lstStyle/>
                    <a:p>
                      <a:pPr>
                        <a:lnSpc>
                          <a:spcPct val="150000"/>
                        </a:lnSpc>
                        <a:spcAft>
                          <a:spcPts val="0"/>
                        </a:spcAft>
                      </a:pPr>
                      <a:r>
                        <a:rPr lang="en-IE" sz="1300" dirty="0">
                          <a:effectLst/>
                          <a:latin typeface="Calibri"/>
                          <a:ea typeface="Calibri"/>
                          <a:cs typeface="Times New Roman"/>
                        </a:rPr>
                        <a:t>Natural </a:t>
                      </a:r>
                      <a:r>
                        <a:rPr lang="en-IE" sz="1300" dirty="0" smtClean="0">
                          <a:effectLst/>
                          <a:latin typeface="Calibri"/>
                          <a:ea typeface="Calibri"/>
                          <a:cs typeface="Times New Roman"/>
                        </a:rPr>
                        <a:t>History </a:t>
                      </a:r>
                    </a:p>
                    <a:p>
                      <a:pPr>
                        <a:lnSpc>
                          <a:spcPct val="150000"/>
                        </a:lnSpc>
                        <a:spcAft>
                          <a:spcPts val="0"/>
                        </a:spcAft>
                      </a:pPr>
                      <a:r>
                        <a:rPr lang="en-IE" sz="1300" dirty="0" smtClean="0">
                          <a:effectLst/>
                          <a:latin typeface="Calibri"/>
                          <a:ea typeface="Calibri"/>
                          <a:cs typeface="Times New Roman"/>
                        </a:rPr>
                        <a:t>Museum</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dirty="0">
                          <a:effectLst/>
                          <a:latin typeface="Calibri"/>
                          <a:ea typeface="Calibri"/>
                          <a:cs typeface="Times New Roman"/>
                        </a:rPr>
                        <a:t>£20M</a:t>
                      </a:r>
                      <a:endParaRPr lang="en-GB" sz="1300" dirty="0">
                        <a:effectLst/>
                        <a:latin typeface="Calibri"/>
                        <a:ea typeface="Calibri"/>
                        <a:cs typeface="Times New Roman"/>
                      </a:endParaRPr>
                    </a:p>
                  </a:txBody>
                  <a:tcPr marL="68580" marR="68580" marT="0" marB="0"/>
                </a:tc>
              </a:tr>
              <a:tr h="294373">
                <a:tc>
                  <a:txBody>
                    <a:bodyPr/>
                    <a:lstStyle/>
                    <a:p>
                      <a:pPr>
                        <a:lnSpc>
                          <a:spcPct val="150000"/>
                        </a:lnSpc>
                        <a:spcAft>
                          <a:spcPts val="0"/>
                        </a:spcAft>
                      </a:pPr>
                      <a:r>
                        <a:rPr lang="en-IE" sz="1300" dirty="0">
                          <a:effectLst/>
                          <a:latin typeface="Calibri"/>
                          <a:ea typeface="Calibri"/>
                          <a:cs typeface="Times New Roman"/>
                        </a:rPr>
                        <a:t>Science Museum</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263493">
                <a:tc>
                  <a:txBody>
                    <a:bodyPr/>
                    <a:lstStyle/>
                    <a:p>
                      <a:pPr>
                        <a:lnSpc>
                          <a:spcPct val="150000"/>
                        </a:lnSpc>
                        <a:spcAft>
                          <a:spcPts val="0"/>
                        </a:spcAft>
                      </a:pPr>
                      <a:r>
                        <a:rPr lang="en-IE" sz="1300" dirty="0">
                          <a:effectLst/>
                          <a:latin typeface="Calibri"/>
                          <a:ea typeface="Calibri"/>
                          <a:cs typeface="Times New Roman"/>
                        </a:rPr>
                        <a:t>Madame </a:t>
                      </a:r>
                      <a:r>
                        <a:rPr lang="en-IE" sz="1300" dirty="0" smtClean="0">
                          <a:effectLst/>
                          <a:latin typeface="Calibri"/>
                          <a:ea typeface="Calibri"/>
                          <a:cs typeface="Times New Roman"/>
                        </a:rPr>
                        <a:t>Tussauds</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dirty="0">
                          <a:effectLst/>
                          <a:latin typeface="Calibri"/>
                          <a:ea typeface="Calibri"/>
                          <a:cs typeface="Times New Roman"/>
                        </a:rPr>
                        <a:t>£10M</a:t>
                      </a:r>
                      <a:endParaRPr lang="en-GB" sz="1300" dirty="0">
                        <a:effectLst/>
                        <a:latin typeface="Calibri"/>
                        <a:ea typeface="Calibri"/>
                        <a:cs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868253664"/>
              </p:ext>
            </p:extLst>
          </p:nvPr>
        </p:nvGraphicFramePr>
        <p:xfrm>
          <a:off x="3419872" y="1700809"/>
          <a:ext cx="2448272" cy="3960441"/>
        </p:xfrm>
        <a:graphic>
          <a:graphicData uri="http://schemas.openxmlformats.org/drawingml/2006/table">
            <a:tbl>
              <a:tblPr firstRow="1">
                <a:tableStyleId>{5C22544A-7EE6-4342-B048-85BDC9FD1C3A}</a:tableStyleId>
              </a:tblPr>
              <a:tblGrid>
                <a:gridCol w="1678045"/>
                <a:gridCol w="770227"/>
              </a:tblGrid>
              <a:tr h="429091">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IE" sz="1200" b="1" i="1" kern="1200" dirty="0" smtClean="0">
                          <a:solidFill>
                            <a:schemeClr val="dk1"/>
                          </a:solidFill>
                          <a:effectLst/>
                          <a:latin typeface="+mn-lt"/>
                          <a:ea typeface="+mn-ea"/>
                          <a:cs typeface="+mn-cs"/>
                        </a:rPr>
                        <a:t>Name of attraction</a:t>
                      </a:r>
                      <a:endParaRPr lang="en-GB" sz="12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000" b="1" i="1" kern="1200" dirty="0" smtClean="0">
                          <a:solidFill>
                            <a:schemeClr val="dk1"/>
                          </a:solidFill>
                          <a:effectLst/>
                          <a:latin typeface="+mn-lt"/>
                          <a:ea typeface="+mn-ea"/>
                          <a:cs typeface="+mn-cs"/>
                        </a:rPr>
                        <a:t>Price (M = million)</a:t>
                      </a:r>
                      <a:endParaRPr lang="en-GB" dirty="0"/>
                    </a:p>
                  </a:txBody>
                  <a:tcPr/>
                </a:tc>
              </a:tr>
              <a:tr h="321819">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IE" sz="1300" dirty="0" smtClean="0">
                          <a:effectLst/>
                          <a:latin typeface="+mj-lt"/>
                          <a:ea typeface="Calibri"/>
                          <a:cs typeface="Times New Roman"/>
                        </a:rPr>
                        <a:t>HMS Belfast</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err="1">
                          <a:effectLst/>
                          <a:latin typeface="+mj-lt"/>
                          <a:ea typeface="Calibri"/>
                          <a:cs typeface="Times New Roman"/>
                        </a:rPr>
                        <a:t>Hamleys</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637866">
                <a:tc>
                  <a:txBody>
                    <a:bodyPr/>
                    <a:lstStyle/>
                    <a:p>
                      <a:pPr>
                        <a:lnSpc>
                          <a:spcPct val="150000"/>
                        </a:lnSpc>
                        <a:spcAft>
                          <a:spcPts val="0"/>
                        </a:spcAft>
                      </a:pPr>
                      <a:r>
                        <a:rPr lang="en-IE" sz="1300">
                          <a:effectLst/>
                          <a:latin typeface="+mj-lt"/>
                          <a:ea typeface="Calibri"/>
                          <a:cs typeface="Times New Roman"/>
                        </a:rPr>
                        <a:t>London Transport Museum</a:t>
                      </a:r>
                      <a:endParaRPr lang="en-GB" sz="130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Shakespeare’s Globe</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The Shard</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£40M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The Royal Observatory</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£5M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a:effectLst/>
                          <a:latin typeface="+mj-lt"/>
                          <a:ea typeface="Calibri"/>
                          <a:cs typeface="Times New Roman"/>
                        </a:rPr>
                        <a:t>Tate Modern</a:t>
                      </a:r>
                      <a:endParaRPr lang="en-GB" sz="130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£10M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Piccadilly Circus</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£30M</a:t>
                      </a:r>
                      <a:endParaRPr lang="en-GB" sz="1300">
                        <a:effectLst/>
                        <a:latin typeface="+mj-lt"/>
                        <a:ea typeface="Calibri"/>
                        <a:cs typeface="Times New Roman"/>
                      </a:endParaRPr>
                    </a:p>
                  </a:txBody>
                  <a:tcPr marL="68580" marR="68580" marT="0" marB="0"/>
                </a:tc>
              </a:tr>
              <a:tr h="321819">
                <a:tc>
                  <a:txBody>
                    <a:bodyPr/>
                    <a:lstStyle/>
                    <a:p>
                      <a:pPr>
                        <a:lnSpc>
                          <a:spcPct val="150000"/>
                        </a:lnSpc>
                        <a:spcAft>
                          <a:spcPts val="0"/>
                        </a:spcAft>
                      </a:pPr>
                      <a:r>
                        <a:rPr lang="en-IE" sz="1300" dirty="0">
                          <a:effectLst/>
                          <a:latin typeface="+mj-lt"/>
                          <a:ea typeface="Calibri"/>
                          <a:cs typeface="Times New Roman"/>
                        </a:rPr>
                        <a:t>Tower of London</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a:effectLst/>
                          <a:latin typeface="+mj-lt"/>
                          <a:ea typeface="Calibri"/>
                          <a:cs typeface="Times New Roman"/>
                        </a:rPr>
                        <a:t>£10M</a:t>
                      </a:r>
                      <a:endParaRPr lang="en-GB" sz="1300">
                        <a:effectLst/>
                        <a:latin typeface="+mj-lt"/>
                        <a:ea typeface="Calibri"/>
                        <a:cs typeface="Times New Roman"/>
                      </a:endParaRPr>
                    </a:p>
                  </a:txBody>
                  <a:tcPr marL="68580" marR="68580" marT="0" marB="0"/>
                </a:tc>
              </a:tr>
              <a:tr h="318932">
                <a:tc>
                  <a:txBody>
                    <a:bodyPr/>
                    <a:lstStyle/>
                    <a:p>
                      <a:pPr>
                        <a:lnSpc>
                          <a:spcPct val="150000"/>
                        </a:lnSpc>
                        <a:spcAft>
                          <a:spcPts val="0"/>
                        </a:spcAft>
                      </a:pPr>
                      <a:r>
                        <a:rPr lang="en-IE" sz="1300" dirty="0">
                          <a:effectLst/>
                          <a:latin typeface="+mj-lt"/>
                          <a:ea typeface="Calibri"/>
                          <a:cs typeface="Times New Roman"/>
                        </a:rPr>
                        <a:t>Wembley Stadium</a:t>
                      </a:r>
                      <a:endParaRPr lang="en-GB" sz="1300" dirty="0">
                        <a:effectLst/>
                        <a:latin typeface="+mj-lt"/>
                        <a:ea typeface="Calibri"/>
                        <a:cs typeface="Times New Roman"/>
                      </a:endParaRPr>
                    </a:p>
                  </a:txBody>
                  <a:tcPr marL="68580" marR="68580" marT="0" marB="0"/>
                </a:tc>
                <a:tc>
                  <a:txBody>
                    <a:bodyPr/>
                    <a:lstStyle/>
                    <a:p>
                      <a:pPr>
                        <a:lnSpc>
                          <a:spcPct val="150000"/>
                        </a:lnSpc>
                        <a:spcAft>
                          <a:spcPts val="0"/>
                        </a:spcAft>
                      </a:pPr>
                      <a:r>
                        <a:rPr lang="en-IE" sz="1300" dirty="0">
                          <a:effectLst/>
                          <a:latin typeface="+mj-lt"/>
                          <a:ea typeface="Calibri"/>
                          <a:cs typeface="Times New Roman"/>
                        </a:rPr>
                        <a:t>£20M</a:t>
                      </a:r>
                      <a:endParaRPr lang="en-GB" sz="1300" dirty="0">
                        <a:effectLst/>
                        <a:latin typeface="+mj-lt"/>
                        <a:ea typeface="Calibri"/>
                        <a:cs typeface="Times New Roman"/>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63491652"/>
              </p:ext>
            </p:extLst>
          </p:nvPr>
        </p:nvGraphicFramePr>
        <p:xfrm>
          <a:off x="5940152" y="1700808"/>
          <a:ext cx="2524418" cy="3960438"/>
        </p:xfrm>
        <a:graphic>
          <a:graphicData uri="http://schemas.openxmlformats.org/drawingml/2006/table">
            <a:tbl>
              <a:tblPr firstRow="1">
                <a:tableStyleId>{5C22544A-7EE6-4342-B048-85BDC9FD1C3A}</a:tableStyleId>
              </a:tblPr>
              <a:tblGrid>
                <a:gridCol w="1760697"/>
                <a:gridCol w="763721"/>
              </a:tblGrid>
              <a:tr h="425629">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IE" sz="1200" b="1" i="1" kern="1200" dirty="0" smtClean="0">
                          <a:solidFill>
                            <a:schemeClr val="dk1"/>
                          </a:solidFill>
                          <a:effectLst/>
                          <a:latin typeface="+mn-lt"/>
                          <a:ea typeface="+mn-ea"/>
                          <a:cs typeface="+mn-cs"/>
                        </a:rPr>
                        <a:t>Name of attraction</a:t>
                      </a:r>
                      <a:endParaRPr lang="en-GB" sz="12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000" b="1" i="1" kern="1200" dirty="0" smtClean="0">
                          <a:solidFill>
                            <a:schemeClr val="dk1"/>
                          </a:solidFill>
                          <a:effectLst/>
                          <a:latin typeface="+mn-lt"/>
                          <a:ea typeface="+mn-ea"/>
                          <a:cs typeface="+mn-cs"/>
                        </a:rPr>
                        <a:t>Price (M = million)</a:t>
                      </a:r>
                      <a:endParaRPr lang="en-GB" sz="1000" dirty="0"/>
                    </a:p>
                  </a:txBody>
                  <a:tcPr/>
                </a:tc>
              </a:tr>
              <a:tr h="347859">
                <a:tc>
                  <a:txBody>
                    <a:bodyPr/>
                    <a:lstStyle/>
                    <a:p>
                      <a:pPr>
                        <a:lnSpc>
                          <a:spcPct val="150000"/>
                        </a:lnSpc>
                        <a:spcAft>
                          <a:spcPts val="0"/>
                        </a:spcAft>
                      </a:pPr>
                      <a:r>
                        <a:rPr lang="en-IE" sz="1300" dirty="0">
                          <a:effectLst/>
                          <a:latin typeface="Calibri"/>
                          <a:ea typeface="Calibri"/>
                          <a:cs typeface="Times New Roman"/>
                        </a:rPr>
                        <a:t>Trafalgar Square</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£30M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a:effectLst/>
                          <a:latin typeface="Calibri"/>
                          <a:ea typeface="Calibri"/>
                          <a:cs typeface="Times New Roman"/>
                        </a:rPr>
                        <a:t>London Eye</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372288">
                <a:tc>
                  <a:txBody>
                    <a:bodyPr/>
                    <a:lstStyle/>
                    <a:p>
                      <a:pPr>
                        <a:lnSpc>
                          <a:spcPct val="150000"/>
                        </a:lnSpc>
                        <a:spcAft>
                          <a:spcPts val="0"/>
                        </a:spcAft>
                      </a:pPr>
                      <a:r>
                        <a:rPr lang="en-IE" sz="1300">
                          <a:effectLst/>
                          <a:latin typeface="Calibri"/>
                          <a:ea typeface="Calibri"/>
                          <a:cs typeface="Times New Roman"/>
                        </a:rPr>
                        <a:t>Westminster Abbey</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a:effectLst/>
                          <a:latin typeface="Calibri"/>
                          <a:ea typeface="Calibri"/>
                          <a:cs typeface="Times New Roman"/>
                        </a:rPr>
                        <a:t>Big Ben</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£20M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dirty="0">
                          <a:effectLst/>
                          <a:latin typeface="Calibri"/>
                          <a:ea typeface="Calibri"/>
                          <a:cs typeface="Times New Roman"/>
                        </a:rPr>
                        <a:t>Buckingham Palace</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£30M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a:effectLst/>
                          <a:latin typeface="Calibri"/>
                          <a:ea typeface="Calibri"/>
                          <a:cs typeface="Times New Roman"/>
                        </a:rPr>
                        <a:t>10 Downing Street</a:t>
                      </a:r>
                      <a:endParaRPr lang="en-GB" sz="130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dirty="0">
                          <a:effectLst/>
                          <a:latin typeface="Calibri"/>
                          <a:ea typeface="Calibri"/>
                          <a:cs typeface="Times New Roman"/>
                        </a:rPr>
                        <a:t>Tower Bridge</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319613">
                <a:tc>
                  <a:txBody>
                    <a:bodyPr/>
                    <a:lstStyle/>
                    <a:p>
                      <a:pPr>
                        <a:lnSpc>
                          <a:spcPct val="150000"/>
                        </a:lnSpc>
                        <a:spcAft>
                          <a:spcPts val="0"/>
                        </a:spcAft>
                      </a:pPr>
                      <a:r>
                        <a:rPr lang="en-IE" sz="1300" dirty="0" smtClean="0">
                          <a:effectLst/>
                          <a:latin typeface="Calibri"/>
                          <a:ea typeface="Calibri"/>
                          <a:cs typeface="Times New Roman"/>
                        </a:rPr>
                        <a:t>St. Paul’s </a:t>
                      </a:r>
                      <a:r>
                        <a:rPr lang="en-IE" sz="1300" dirty="0">
                          <a:effectLst/>
                          <a:latin typeface="Calibri"/>
                          <a:ea typeface="Calibri"/>
                          <a:cs typeface="Times New Roman"/>
                        </a:rPr>
                        <a:t>Cathedral</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£10M</a:t>
                      </a:r>
                      <a:endParaRPr lang="en-GB" sz="1300">
                        <a:effectLst/>
                        <a:latin typeface="Calibri"/>
                        <a:ea typeface="Calibri"/>
                        <a:cs typeface="Times New Roman"/>
                      </a:endParaRPr>
                    </a:p>
                  </a:txBody>
                  <a:tcPr marL="68580" marR="68580" marT="0" marB="0"/>
                </a:tc>
              </a:tr>
              <a:tr h="623763">
                <a:tc>
                  <a:txBody>
                    <a:bodyPr/>
                    <a:lstStyle/>
                    <a:p>
                      <a:pPr>
                        <a:lnSpc>
                          <a:spcPct val="150000"/>
                        </a:lnSpc>
                        <a:spcAft>
                          <a:spcPts val="0"/>
                        </a:spcAft>
                      </a:pPr>
                      <a:r>
                        <a:rPr lang="en-IE" sz="1300" dirty="0">
                          <a:effectLst/>
                          <a:latin typeface="Calibri"/>
                          <a:ea typeface="Calibri"/>
                          <a:cs typeface="Times New Roman"/>
                        </a:rPr>
                        <a:t>Monument to the </a:t>
                      </a:r>
                      <a:endParaRPr lang="en-IE" sz="1300" dirty="0" smtClean="0">
                        <a:effectLst/>
                        <a:latin typeface="Calibri"/>
                        <a:ea typeface="Calibri"/>
                        <a:cs typeface="Times New Roman"/>
                      </a:endParaRPr>
                    </a:p>
                    <a:p>
                      <a:pPr>
                        <a:lnSpc>
                          <a:spcPct val="150000"/>
                        </a:lnSpc>
                        <a:spcAft>
                          <a:spcPts val="0"/>
                        </a:spcAft>
                      </a:pPr>
                      <a:r>
                        <a:rPr lang="en-IE" sz="1300" dirty="0" smtClean="0">
                          <a:effectLst/>
                          <a:latin typeface="Calibri"/>
                          <a:ea typeface="Calibri"/>
                          <a:cs typeface="Times New Roman"/>
                        </a:rPr>
                        <a:t>Fire </a:t>
                      </a:r>
                      <a:r>
                        <a:rPr lang="en-IE" sz="1300" dirty="0">
                          <a:effectLst/>
                          <a:latin typeface="Calibri"/>
                          <a:ea typeface="Calibri"/>
                          <a:cs typeface="Times New Roman"/>
                        </a:rPr>
                        <a:t>of London</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a:effectLst/>
                          <a:latin typeface="Calibri"/>
                          <a:ea typeface="Calibri"/>
                          <a:cs typeface="Times New Roman"/>
                        </a:rPr>
                        <a:t>£5M</a:t>
                      </a:r>
                      <a:endParaRPr lang="en-GB" sz="1300">
                        <a:effectLst/>
                        <a:latin typeface="Calibri"/>
                        <a:ea typeface="Calibri"/>
                        <a:cs typeface="Times New Roman"/>
                      </a:endParaRPr>
                    </a:p>
                  </a:txBody>
                  <a:tcPr marL="68580" marR="68580" marT="0" marB="0"/>
                </a:tc>
              </a:tr>
              <a:tr h="311881">
                <a:tc>
                  <a:txBody>
                    <a:bodyPr/>
                    <a:lstStyle/>
                    <a:p>
                      <a:pPr>
                        <a:lnSpc>
                          <a:spcPct val="150000"/>
                        </a:lnSpc>
                        <a:spcAft>
                          <a:spcPts val="0"/>
                        </a:spcAft>
                      </a:pPr>
                      <a:r>
                        <a:rPr lang="en-IE" sz="1300" dirty="0">
                          <a:effectLst/>
                          <a:latin typeface="Calibri"/>
                          <a:ea typeface="Calibri"/>
                          <a:cs typeface="Times New Roman"/>
                        </a:rPr>
                        <a:t>London Bus</a:t>
                      </a:r>
                      <a:endParaRPr lang="en-GB" sz="13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300" dirty="0">
                          <a:effectLst/>
                          <a:latin typeface="Calibri"/>
                          <a:ea typeface="Calibri"/>
                          <a:cs typeface="Times New Roman"/>
                        </a:rPr>
                        <a:t>£5M</a:t>
                      </a:r>
                      <a:endParaRPr lang="en-GB" sz="13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779349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2</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p>
          <a:p>
            <a:pPr algn="l"/>
            <a:r>
              <a:rPr lang="en-IE" sz="1800" dirty="0">
                <a:latin typeface="Calibri" panose="020F0502020204030204" pitchFamily="34" charset="0"/>
                <a:cs typeface="Times New Roman" panose="02020603050405020304" pitchFamily="18" charset="0"/>
              </a:rPr>
              <a:t>There are a lot of school tours this </a:t>
            </a:r>
            <a:r>
              <a:rPr lang="en-IE" sz="1800" dirty="0" smtClean="0">
                <a:latin typeface="Calibri" panose="020F0502020204030204" pitchFamily="34" charset="0"/>
                <a:cs typeface="Times New Roman" panose="02020603050405020304" pitchFamily="18" charset="0"/>
              </a:rPr>
              <a:t>year, </a:t>
            </a:r>
            <a:r>
              <a:rPr lang="en-IE" sz="1800" dirty="0">
                <a:latin typeface="Calibri" panose="020F0502020204030204" pitchFamily="34" charset="0"/>
                <a:cs typeface="Times New Roman" panose="02020603050405020304" pitchFamily="18" charset="0"/>
              </a:rPr>
              <a:t>and the museums are very popular. If you have a </a:t>
            </a:r>
            <a:r>
              <a:rPr lang="en-IE" sz="1800" dirty="0" smtClean="0">
                <a:latin typeface="Calibri" panose="020F0502020204030204" pitchFamily="34" charset="0"/>
                <a:cs typeface="Times New Roman" panose="02020603050405020304" pitchFamily="18" charset="0"/>
              </a:rPr>
              <a:t>‘museum’ </a:t>
            </a:r>
            <a:r>
              <a:rPr lang="en-IE" sz="1800" dirty="0">
                <a:latin typeface="Calibri" panose="020F0502020204030204" pitchFamily="34" charset="0"/>
                <a:cs typeface="Times New Roman" panose="02020603050405020304" pitchFamily="18" charset="0"/>
              </a:rPr>
              <a:t>building, </a:t>
            </a:r>
            <a:r>
              <a:rPr lang="en-IE" sz="1800" dirty="0" smtClean="0">
                <a:latin typeface="Calibri" panose="020F0502020204030204" pitchFamily="34" charset="0"/>
                <a:cs typeface="Times New Roman" panose="02020603050405020304" pitchFamily="18" charset="0"/>
              </a:rPr>
              <a:t>you win </a:t>
            </a:r>
            <a:r>
              <a:rPr lang="en-IE" sz="1800" dirty="0">
                <a:latin typeface="Calibri" panose="020F0502020204030204" pitchFamily="34" charset="0"/>
                <a:cs typeface="Times New Roman" panose="02020603050405020304" pitchFamily="18" charset="0"/>
              </a:rPr>
              <a:t>an extra £20M</a:t>
            </a:r>
            <a:r>
              <a:rPr lang="en-IE" sz="1800" dirty="0" smtClean="0">
                <a:latin typeface="Calibri" panose="020F0502020204030204" pitchFamily="34" charset="0"/>
                <a:cs typeface="Times New Roman" panose="02020603050405020304" pitchFamily="18" charset="0"/>
              </a:rPr>
              <a:t>. (This </a:t>
            </a:r>
            <a:r>
              <a:rPr lang="en-IE" sz="1800" dirty="0">
                <a:latin typeface="Calibri" panose="020F0502020204030204" pitchFamily="34" charset="0"/>
                <a:cs typeface="Times New Roman" panose="02020603050405020304" pitchFamily="18" charset="0"/>
              </a:rPr>
              <a:t>includes all cards with </a:t>
            </a:r>
            <a:r>
              <a:rPr lang="en-IE" sz="1800" dirty="0" smtClean="0">
                <a:latin typeface="Calibri" panose="020F0502020204030204" pitchFamily="34" charset="0"/>
                <a:cs typeface="Times New Roman" panose="02020603050405020304" pitchFamily="18" charset="0"/>
              </a:rPr>
              <a:t>‘museum’ </a:t>
            </a:r>
            <a:r>
              <a:rPr lang="en-IE" sz="1800" dirty="0">
                <a:latin typeface="Calibri" panose="020F0502020204030204" pitchFamily="34" charset="0"/>
                <a:cs typeface="Times New Roman" panose="02020603050405020304" pitchFamily="18" charset="0"/>
              </a:rPr>
              <a:t>in the name and also Madame </a:t>
            </a:r>
            <a:r>
              <a:rPr lang="en-IE" sz="1800" dirty="0" smtClean="0">
                <a:latin typeface="Calibri" panose="020F0502020204030204" pitchFamily="34" charset="0"/>
                <a:cs typeface="Times New Roman" panose="02020603050405020304" pitchFamily="18" charset="0"/>
              </a:rPr>
              <a:t>Tussauds.)</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£20M to your My </a:t>
            </a:r>
            <a:r>
              <a:rPr lang="en-IE" sz="1800" dirty="0" smtClean="0">
                <a:latin typeface="Calibri" panose="020F0502020204030204" pitchFamily="34" charset="0"/>
                <a:cs typeface="Times New Roman" panose="02020603050405020304" pitchFamily="18" charset="0"/>
              </a:rPr>
              <a:t>Money </a:t>
            </a:r>
            <a:r>
              <a:rPr lang="en-IE" sz="1800" dirty="0">
                <a:latin typeface="Calibri" panose="020F0502020204030204" pitchFamily="34" charset="0"/>
                <a:cs typeface="Times New Roman" panose="02020603050405020304" pitchFamily="18" charset="0"/>
              </a:rPr>
              <a:t>sheet if you have a </a:t>
            </a:r>
            <a:r>
              <a:rPr lang="en-IE" sz="1800" dirty="0" smtClean="0">
                <a:latin typeface="Calibri" panose="020F0502020204030204" pitchFamily="34" charset="0"/>
                <a:cs typeface="Times New Roman" panose="02020603050405020304" pitchFamily="18" charset="0"/>
              </a:rPr>
              <a:t>museum. </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1420216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3</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Prince </a:t>
            </a:r>
            <a:r>
              <a:rPr lang="en-IE" sz="1800" dirty="0">
                <a:latin typeface="Calibri" panose="020F0502020204030204" pitchFamily="34" charset="0"/>
                <a:cs typeface="Times New Roman" panose="02020603050405020304" pitchFamily="18" charset="0"/>
              </a:rPr>
              <a:t>Harry has decided to get married! It’s a good year for the </a:t>
            </a:r>
            <a:r>
              <a:rPr lang="en-IE" sz="1800" dirty="0" smtClean="0">
                <a:latin typeface="Calibri" panose="020F0502020204030204" pitchFamily="34" charset="0"/>
                <a:cs typeface="Times New Roman" panose="02020603050405020304" pitchFamily="18" charset="0"/>
              </a:rPr>
              <a:t>royal </a:t>
            </a:r>
            <a:r>
              <a:rPr lang="en-IE" sz="1800" dirty="0">
                <a:latin typeface="Calibri" panose="020F0502020204030204" pitchFamily="34" charset="0"/>
                <a:cs typeface="Times New Roman" panose="02020603050405020304" pitchFamily="18" charset="0"/>
              </a:rPr>
              <a:t>f</a:t>
            </a:r>
            <a:r>
              <a:rPr lang="en-IE" sz="1800" dirty="0" smtClean="0">
                <a:latin typeface="Calibri" panose="020F0502020204030204" pitchFamily="34" charset="0"/>
                <a:cs typeface="Times New Roman" panose="02020603050405020304" pitchFamily="18" charset="0"/>
              </a:rPr>
              <a:t>amily</a:t>
            </a:r>
            <a:r>
              <a:rPr lang="en-IE" sz="1800" dirty="0">
                <a:latin typeface="Calibri" panose="020F0502020204030204" pitchFamily="34" charset="0"/>
                <a:cs typeface="Times New Roman" panose="02020603050405020304" pitchFamily="18" charset="0"/>
              </a:rPr>
              <a:t>. If you have a ‘royal’ </a:t>
            </a:r>
            <a:r>
              <a:rPr lang="en-IE" sz="1800" dirty="0" smtClean="0">
                <a:latin typeface="Calibri" panose="020F0502020204030204" pitchFamily="34" charset="0"/>
                <a:cs typeface="Times New Roman" panose="02020603050405020304" pitchFamily="18" charset="0"/>
              </a:rPr>
              <a:t>building, you win an extra £15M. (This </a:t>
            </a:r>
            <a:r>
              <a:rPr lang="en-IE" sz="1800" dirty="0"/>
              <a:t>includes Buckingham Palace, Tower of London and any building with ‘royal’ in the </a:t>
            </a:r>
            <a:r>
              <a:rPr lang="en-IE" sz="1800" dirty="0" smtClean="0"/>
              <a:t>name.)</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£15M to your My Money sheet if you have a royal building.</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3936157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4</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It’s a very hot </a:t>
            </a:r>
            <a:r>
              <a:rPr lang="en-IE" sz="1800" dirty="0" smtClean="0">
                <a:latin typeface="Calibri" panose="020F0502020204030204" pitchFamily="34" charset="0"/>
                <a:cs typeface="Times New Roman" panose="02020603050405020304" pitchFamily="18" charset="0"/>
              </a:rPr>
              <a:t>summer, </a:t>
            </a:r>
            <a:r>
              <a:rPr lang="en-IE" sz="1800" dirty="0">
                <a:latin typeface="Calibri" panose="020F0502020204030204" pitchFamily="34" charset="0"/>
                <a:cs typeface="Times New Roman" panose="02020603050405020304" pitchFamily="18" charset="0"/>
              </a:rPr>
              <a:t>so the residents need to save water. It’s a bad year for attractions which have a </a:t>
            </a:r>
            <a:r>
              <a:rPr lang="en-IE" sz="1800" dirty="0" smtClean="0">
                <a:latin typeface="Calibri" panose="020F0502020204030204" pitchFamily="34" charset="0"/>
                <a:cs typeface="Times New Roman" panose="02020603050405020304" pitchFamily="18" charset="0"/>
              </a:rPr>
              <a:t>lot of </a:t>
            </a:r>
            <a:r>
              <a:rPr lang="en-IE" sz="1800" dirty="0">
                <a:latin typeface="Calibri" panose="020F0502020204030204" pitchFamily="34" charset="0"/>
                <a:cs typeface="Times New Roman" panose="02020603050405020304" pitchFamily="18" charset="0"/>
              </a:rPr>
              <a:t>water and fountains. If you have an attraction which needs a lot of </a:t>
            </a:r>
            <a:r>
              <a:rPr lang="en-IE" sz="1800" dirty="0" smtClean="0">
                <a:latin typeface="Calibri" panose="020F0502020204030204" pitchFamily="34" charset="0"/>
                <a:cs typeface="Times New Roman" panose="02020603050405020304" pitchFamily="18" charset="0"/>
              </a:rPr>
              <a:t>water, </a:t>
            </a:r>
            <a:r>
              <a:rPr lang="en-IE" sz="1800" dirty="0">
                <a:latin typeface="Calibri" panose="020F0502020204030204" pitchFamily="34" charset="0"/>
                <a:cs typeface="Times New Roman" panose="02020603050405020304" pitchFamily="18" charset="0"/>
              </a:rPr>
              <a:t>you must return this card to the bottom of the central pile</a:t>
            </a:r>
            <a:r>
              <a:rPr lang="en-IE" sz="1800" dirty="0" smtClean="0">
                <a:latin typeface="Calibri" panose="020F0502020204030204" pitchFamily="34" charset="0"/>
                <a:cs typeface="Times New Roman" panose="02020603050405020304" pitchFamily="18" charset="0"/>
              </a:rPr>
              <a:t>. (T</a:t>
            </a:r>
            <a:r>
              <a:rPr lang="en-IE" sz="1800" dirty="0" smtClean="0"/>
              <a:t>his </a:t>
            </a:r>
            <a:r>
              <a:rPr lang="en-IE" sz="1800" dirty="0"/>
              <a:t>includes London Aquarium, Piccadilly Circus, London Zoo, Boat House Hyde Park, Trafalgar </a:t>
            </a:r>
            <a:r>
              <a:rPr lang="en-IE" sz="1800" dirty="0" smtClean="0"/>
              <a:t>Square.)</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dirty="0" smtClean="0"/>
              <a:t>The </a:t>
            </a:r>
            <a:r>
              <a:rPr lang="en-IE" sz="1800" dirty="0"/>
              <a:t>high temperatures are also very bad for the wax figures at Madame </a:t>
            </a:r>
            <a:r>
              <a:rPr lang="en-IE" sz="1800" dirty="0" smtClean="0"/>
              <a:t>Tussauds</a:t>
            </a:r>
            <a:r>
              <a:rPr lang="en-IE" sz="1800" dirty="0"/>
              <a:t>.</a:t>
            </a:r>
            <a:r>
              <a:rPr lang="en-IE" sz="1800" dirty="0">
                <a:latin typeface="Calibri" panose="020F0502020204030204" pitchFamily="34" charset="0"/>
                <a:cs typeface="Times New Roman" panose="02020603050405020304" pitchFamily="18" charset="0"/>
              </a:rPr>
              <a:t> </a:t>
            </a:r>
            <a:r>
              <a:rPr lang="en-IE" sz="1800" dirty="0" smtClean="0">
                <a:latin typeface="Calibri" panose="020F0502020204030204" pitchFamily="34" charset="0"/>
                <a:cs typeface="Times New Roman" panose="02020603050405020304" pitchFamily="18" charset="0"/>
              </a:rPr>
              <a:t>If you have this card, </a:t>
            </a:r>
            <a:r>
              <a:rPr lang="en-IE" sz="1800" dirty="0">
                <a:latin typeface="Calibri" panose="020F0502020204030204" pitchFamily="34" charset="0"/>
                <a:cs typeface="Times New Roman" panose="02020603050405020304" pitchFamily="18" charset="0"/>
              </a:rPr>
              <a:t>you must return this card to the bottom of the central pile.</a:t>
            </a: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517877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5</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 economy is very bad. Tourists don’t have much money to spend this year. If you have an attraction which has an entry fee of more than </a:t>
            </a:r>
            <a:r>
              <a:rPr lang="en-IE" sz="1800" dirty="0"/>
              <a:t>£20, you must return this card to </a:t>
            </a:r>
            <a:r>
              <a:rPr lang="en-IE" sz="1800" dirty="0" smtClean="0"/>
              <a:t>the </a:t>
            </a:r>
            <a:r>
              <a:rPr lang="en-IE" sz="1800" dirty="0"/>
              <a:t>central </a:t>
            </a:r>
            <a:r>
              <a:rPr lang="en-IE" sz="1800" dirty="0" smtClean="0"/>
              <a:t>pile.</a:t>
            </a:r>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 </a:t>
            </a:r>
            <a:endParaRPr lang="en-IE" sz="1800" dirty="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r>
              <a:rPr lang="en-IE" sz="9600" b="1" dirty="0" smtClean="0"/>
              <a:t> </a:t>
            </a:r>
            <a:endParaRPr lang="en-IE" sz="9600" b="1" dirty="0"/>
          </a:p>
        </p:txBody>
      </p:sp>
    </p:spTree>
    <p:extLst>
      <p:ext uri="{BB962C8B-B14F-4D97-AF65-F5344CB8AC3E}">
        <p14:creationId xmlns:p14="http://schemas.microsoft.com/office/powerpoint/2010/main" val="347444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6</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 economy has recovered! Every team wins a new attraction.</a:t>
            </a:r>
            <a:endParaRPr lang="en-IE" sz="1800" dirty="0"/>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t>One member of each pair must close his/her eyes and select a new card from the central pile.</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4208093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7</a:t>
            </a:r>
          </a:p>
          <a:p>
            <a:pPr algn="l"/>
            <a:endParaRPr lang="en-IE" sz="1800" dirty="0"/>
          </a:p>
          <a:p>
            <a:pPr algn="l"/>
            <a:r>
              <a:rPr lang="en-IE" sz="1800" b="1" dirty="0">
                <a:latin typeface="Calibri" panose="020F0502020204030204" pitchFamily="34" charset="0"/>
                <a:cs typeface="Times New Roman" panose="02020603050405020304" pitchFamily="18" charset="0"/>
              </a:rPr>
              <a:t>Event: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There is an international theatre festival in the city. The theatres are full of people every night! If you have an attraction which is a theatre, you win </a:t>
            </a:r>
            <a:r>
              <a:rPr lang="en-IE" sz="1800" dirty="0"/>
              <a:t>£15M.</a:t>
            </a:r>
          </a:p>
          <a:p>
            <a:pPr algn="l"/>
            <a:r>
              <a:rPr lang="en-IE" sz="1800" dirty="0" smtClean="0"/>
              <a:t>(This </a:t>
            </a:r>
            <a:r>
              <a:rPr lang="en-IE" sz="1800" dirty="0"/>
              <a:t>includes West End Theatres, Shakespeare’s Globe and Royal Albert </a:t>
            </a:r>
            <a:r>
              <a:rPr lang="en-IE" sz="1800" dirty="0" smtClean="0"/>
              <a:t>Hall.)</a:t>
            </a:r>
            <a:endParaRPr lang="en-IE" sz="1800" dirty="0"/>
          </a:p>
          <a:p>
            <a:pPr algn="l"/>
            <a:endParaRPr lang="en-IE" sz="1800" dirty="0"/>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Add £15M to your My Money sheet if you have a theatre.</a:t>
            </a: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attraction. 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495567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1513</Words>
  <Application>Microsoft Office PowerPoint</Application>
  <PresentationFormat>On-screen Show (4:3)</PresentationFormat>
  <Paragraphs>217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Make a  mini-London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Newman, Peter</dc:creator>
  <cp:lastModifiedBy>Slatter, Rachel</cp:lastModifiedBy>
  <cp:revision>19</cp:revision>
  <dcterms:created xsi:type="dcterms:W3CDTF">2014-11-04T17:25:04Z</dcterms:created>
  <dcterms:modified xsi:type="dcterms:W3CDTF">2017-05-25T15:51:11Z</dcterms:modified>
</cp:coreProperties>
</file>