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71"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26" d="100"/>
          <a:sy n="126" d="100"/>
        </p:scale>
        <p:origin x="-1194" y="-10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p>
            <a:fld id="{95500CB0-CF2D-4F30-960A-597B7527E64D}" type="datetimeFigureOut">
              <a:rPr lang="en-GB" smtClean="0"/>
              <a:t>25/05/2017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268348180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95500CB0-CF2D-4F30-960A-597B7527E64D}" type="datetimeFigureOut">
              <a:rPr lang="en-GB" smtClean="0"/>
              <a:t>25/05/2017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417889888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95500CB0-CF2D-4F30-960A-597B7527E64D}" type="datetimeFigureOut">
              <a:rPr lang="en-GB" smtClean="0"/>
              <a:t>25/05/2017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400897171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95500CB0-CF2D-4F30-960A-597B7527E64D}" type="datetimeFigureOut">
              <a:rPr lang="en-GB" smtClean="0"/>
              <a:t>25/05/2017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8574117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5500CB0-CF2D-4F30-960A-597B7527E64D}" type="datetimeFigureOut">
              <a:rPr lang="en-GB" smtClean="0"/>
              <a:t>25/05/2017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9991459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fld id="{95500CB0-CF2D-4F30-960A-597B7527E64D}" type="datetimeFigureOut">
              <a:rPr lang="en-GB" smtClean="0"/>
              <a:t>25/05/2017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37121309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fld id="{95500CB0-CF2D-4F30-960A-597B7527E64D}" type="datetimeFigureOut">
              <a:rPr lang="en-GB" smtClean="0"/>
              <a:t>25/05/2017</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24829516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fld id="{95500CB0-CF2D-4F30-960A-597B7527E64D}" type="datetimeFigureOut">
              <a:rPr lang="en-GB" smtClean="0"/>
              <a:t>25/05/2017</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5301593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5500CB0-CF2D-4F30-960A-597B7527E64D}" type="datetimeFigureOut">
              <a:rPr lang="en-GB" smtClean="0"/>
              <a:t>25/05/2017</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190495655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5500CB0-CF2D-4F30-960A-597B7527E64D}" type="datetimeFigureOut">
              <a:rPr lang="en-GB" smtClean="0"/>
              <a:t>25/05/2017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295108285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5500CB0-CF2D-4F30-960A-597B7527E64D}" type="datetimeFigureOut">
              <a:rPr lang="en-GB" smtClean="0"/>
              <a:t>25/05/2017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1451BA9-B740-4FC4-8AA2-D5D58BBDF78E}" type="slidenum">
              <a:rPr lang="en-GB" smtClean="0"/>
              <a:t>‹#›</a:t>
            </a:fld>
            <a:endParaRPr lang="en-GB"/>
          </a:p>
        </p:txBody>
      </p:sp>
    </p:spTree>
    <p:extLst>
      <p:ext uri="{BB962C8B-B14F-4D97-AF65-F5344CB8AC3E}">
        <p14:creationId xmlns:p14="http://schemas.microsoft.com/office/powerpoint/2010/main" val="9831282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5500CB0-CF2D-4F30-960A-597B7527E64D}" type="datetimeFigureOut">
              <a:rPr lang="en-GB" smtClean="0"/>
              <a:t>25/05/2017</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1451BA9-B740-4FC4-8AA2-D5D58BBDF78E}" type="slidenum">
              <a:rPr lang="en-GB" smtClean="0"/>
              <a:t>‹#›</a:t>
            </a:fld>
            <a:endParaRPr lang="en-GB"/>
          </a:p>
        </p:txBody>
      </p:sp>
    </p:spTree>
    <p:extLst>
      <p:ext uri="{BB962C8B-B14F-4D97-AF65-F5344CB8AC3E}">
        <p14:creationId xmlns:p14="http://schemas.microsoft.com/office/powerpoint/2010/main" val="340200848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844824"/>
            <a:ext cx="7772400" cy="2808311"/>
          </a:xfrm>
          <a:solidFill>
            <a:schemeClr val="bg1"/>
          </a:solidFill>
          <a:effectLst>
            <a:glow rad="63500">
              <a:schemeClr val="accent1">
                <a:satMod val="175000"/>
                <a:alpha val="40000"/>
              </a:schemeClr>
            </a:glow>
          </a:effectLst>
        </p:spPr>
        <p:txBody>
          <a:bodyPr>
            <a:noAutofit/>
          </a:bodyPr>
          <a:lstStyle/>
          <a:p>
            <a:r>
              <a:rPr lang="en-IE" sz="9600" b="1" dirty="0"/>
              <a:t>Make a </a:t>
            </a:r>
            <a:r>
              <a:rPr lang="en-IE" sz="9600" b="1" dirty="0" smtClean="0"/>
              <a:t/>
            </a:r>
            <a:br>
              <a:rPr lang="en-IE" sz="9600" b="1" dirty="0" smtClean="0"/>
            </a:br>
            <a:r>
              <a:rPr lang="en-IE" sz="9600" b="1" dirty="0" smtClean="0"/>
              <a:t>mini-London</a:t>
            </a:r>
            <a:endParaRPr lang="en-IE" sz="9600" b="1" dirty="0"/>
          </a:p>
        </p:txBody>
      </p:sp>
    </p:spTree>
    <p:extLst>
      <p:ext uri="{BB962C8B-B14F-4D97-AF65-F5344CB8AC3E}">
        <p14:creationId xmlns:p14="http://schemas.microsoft.com/office/powerpoint/2010/main" val="62805023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a:t>
            </a:r>
            <a:r>
              <a:rPr lang="en-IE" sz="1800" dirty="0" smtClean="0">
                <a:latin typeface="Calibri (body)"/>
              </a:rPr>
              <a:t>8</a:t>
            </a:r>
            <a:endParaRPr lang="en-IE" sz="1800" dirty="0">
              <a:latin typeface="Calibri (body)"/>
            </a:endParaRP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The city is having a lot of problems with electricity. It’s a bad year for attractions which have a lot of neon signs and escalators. If you have an attraction which needs a lot of electricity, you must return this card to the central pile</a:t>
            </a:r>
            <a:r>
              <a:rPr lang="en-IE" sz="1800" dirty="0" smtClean="0">
                <a:latin typeface="Calibri" panose="020F0502020204030204" pitchFamily="34" charset="0"/>
                <a:cs typeface="Times New Roman" panose="02020603050405020304" pitchFamily="18" charset="0"/>
              </a:rPr>
              <a:t>. </a:t>
            </a:r>
            <a:r>
              <a:rPr lang="en-IE" sz="1800" dirty="0" smtClean="0"/>
              <a:t>(This </a:t>
            </a:r>
            <a:r>
              <a:rPr lang="en-IE" sz="1800" dirty="0"/>
              <a:t>includes Piccadilly Circus, West End Theatres, The Shard, Wembley Stadium, London </a:t>
            </a:r>
            <a:r>
              <a:rPr lang="en-IE" sz="1800" dirty="0" smtClean="0"/>
              <a:t>Eye.)</a:t>
            </a:r>
            <a:endParaRPr lang="en-IE" sz="1800" dirty="0">
              <a:latin typeface="Calibri" panose="020F0502020204030204" pitchFamily="34" charset="0"/>
              <a:cs typeface="Times New Roman" panose="02020603050405020304" pitchFamily="18" charset="0"/>
            </a:endParaRPr>
          </a:p>
          <a:p>
            <a:pPr algn="l"/>
            <a:endParaRPr lang="en-IE" sz="1800" dirty="0">
              <a:latin typeface="Calibri" panose="020F0502020204030204" pitchFamily="34" charset="0"/>
              <a:cs typeface="Times New Roman" panose="02020603050405020304" pitchFamily="18" charset="0"/>
            </a:endParaRPr>
          </a:p>
          <a:p>
            <a:pPr algn="l"/>
            <a:r>
              <a:rPr lang="en-IE" sz="1800" b="1" dirty="0">
                <a:latin typeface="Calibri" panose="020F0502020204030204" pitchFamily="34" charset="0"/>
                <a:cs typeface="Times New Roman" panose="02020603050405020304" pitchFamily="18" charset="0"/>
              </a:rPr>
              <a:t>Instruction:</a:t>
            </a:r>
          </a:p>
          <a:p>
            <a:pPr algn="l"/>
            <a:r>
              <a:rPr lang="en-IE" sz="1800" dirty="0">
                <a:latin typeface="Calibri" panose="020F0502020204030204" pitchFamily="34" charset="0"/>
                <a:cs typeface="Times New Roman" panose="02020603050405020304" pitchFamily="18" charset="0"/>
              </a:rPr>
              <a:t>All pairs decide if you want to buy ONE more attraction. Roll the dice to decide which pair can choose first. After you buy, remember to complete your My Money sheet.</a:t>
            </a: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259910352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9</a:t>
            </a: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Because of the problems with electricity, the residents are very angry with the political institutions. It’s a bad year for everything connected to </a:t>
            </a:r>
            <a:r>
              <a:rPr lang="en-IE" sz="1800" dirty="0" smtClean="0">
                <a:latin typeface="Calibri" panose="020F0502020204030204" pitchFamily="34" charset="0"/>
                <a:cs typeface="Times New Roman" panose="02020603050405020304" pitchFamily="18" charset="0"/>
              </a:rPr>
              <a:t>politics! </a:t>
            </a:r>
            <a:r>
              <a:rPr lang="en-IE" sz="1800" dirty="0">
                <a:latin typeface="Calibri" panose="020F0502020204030204" pitchFamily="34" charset="0"/>
                <a:cs typeface="Times New Roman" panose="02020603050405020304" pitchFamily="18" charset="0"/>
              </a:rPr>
              <a:t>If you have an attraction which is related to the Prime Minister or the royal family, you must return this card to the central pile</a:t>
            </a:r>
            <a:r>
              <a:rPr lang="en-IE" sz="1800" dirty="0" smtClean="0">
                <a:latin typeface="Calibri" panose="020F0502020204030204" pitchFamily="34" charset="0"/>
                <a:cs typeface="Times New Roman" panose="02020603050405020304" pitchFamily="18" charset="0"/>
              </a:rPr>
              <a:t>. (T</a:t>
            </a:r>
            <a:r>
              <a:rPr lang="en-IE" sz="1800" dirty="0" smtClean="0"/>
              <a:t>his </a:t>
            </a:r>
            <a:r>
              <a:rPr lang="en-IE" sz="1800" dirty="0"/>
              <a:t>includes any building with ‘royal’ in the name, Buckingham Palace, Tower of London, 10 Downing Street, Big </a:t>
            </a:r>
            <a:r>
              <a:rPr lang="en-IE" sz="1800" dirty="0" smtClean="0"/>
              <a:t>Ben.)</a:t>
            </a:r>
            <a:endParaRPr lang="en-IE" sz="1800" dirty="0">
              <a:latin typeface="Calibri" panose="020F0502020204030204" pitchFamily="34" charset="0"/>
              <a:cs typeface="Times New Roman" panose="02020603050405020304" pitchFamily="18" charset="0"/>
            </a:endParaRPr>
          </a:p>
          <a:p>
            <a:pPr algn="l"/>
            <a:endParaRPr lang="en-IE" sz="1800" dirty="0">
              <a:latin typeface="Calibri" panose="020F0502020204030204" pitchFamily="34" charset="0"/>
              <a:cs typeface="Times New Roman" panose="02020603050405020304" pitchFamily="18" charset="0"/>
            </a:endParaRPr>
          </a:p>
          <a:p>
            <a:pPr algn="l"/>
            <a:r>
              <a:rPr lang="en-IE" sz="1800" b="1" dirty="0">
                <a:latin typeface="Calibri" panose="020F0502020204030204" pitchFamily="34" charset="0"/>
                <a:cs typeface="Times New Roman" panose="02020603050405020304" pitchFamily="18" charset="0"/>
              </a:rPr>
              <a:t>Instruction:</a:t>
            </a:r>
          </a:p>
          <a:p>
            <a:pPr algn="l"/>
            <a:r>
              <a:rPr lang="en-IE" sz="1800" dirty="0">
                <a:latin typeface="Calibri" panose="020F0502020204030204" pitchFamily="34" charset="0"/>
                <a:cs typeface="Times New Roman" panose="02020603050405020304" pitchFamily="18" charset="0"/>
              </a:rPr>
              <a:t>All pairs decide if you want to buy ONE more attraction. Roll the dice to decide which pair can choose first. After you buy, remember to complete your My Money sheet.</a:t>
            </a: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297119046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752528"/>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a:t>
            </a:r>
            <a:r>
              <a:rPr lang="en-IE" sz="1800" dirty="0" smtClean="0">
                <a:latin typeface="Calibri (body)"/>
              </a:rPr>
              <a:t>10</a:t>
            </a:r>
            <a:endParaRPr lang="en-IE" sz="1800" dirty="0">
              <a:latin typeface="Calibri (body)"/>
            </a:endParaRP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The economy is great again! Every team wins a new attraction</a:t>
            </a:r>
            <a:r>
              <a:rPr lang="en-IE" sz="1800" dirty="0" smtClean="0">
                <a:latin typeface="Calibri" panose="020F0502020204030204" pitchFamily="34" charset="0"/>
                <a:cs typeface="Times New Roman" panose="02020603050405020304" pitchFamily="18" charset="0"/>
              </a:rPr>
              <a:t>.</a:t>
            </a:r>
          </a:p>
          <a:p>
            <a:pPr algn="l"/>
            <a:endParaRPr lang="en-IE" sz="1800" dirty="0">
              <a:latin typeface="Calibri" panose="020F0502020204030204" pitchFamily="34" charset="0"/>
              <a:cs typeface="Times New Roman" panose="02020603050405020304" pitchFamily="18" charset="0"/>
            </a:endParaRPr>
          </a:p>
          <a:p>
            <a:pPr algn="l"/>
            <a:r>
              <a:rPr lang="en-IE" sz="1800" b="1" dirty="0">
                <a:latin typeface="Calibri" panose="020F0502020204030204" pitchFamily="34" charset="0"/>
                <a:cs typeface="Times New Roman" panose="02020603050405020304" pitchFamily="18" charset="0"/>
              </a:rPr>
              <a:t>Instruction:</a:t>
            </a:r>
          </a:p>
          <a:p>
            <a:pPr algn="l"/>
            <a:r>
              <a:rPr lang="en-IE" sz="1800" dirty="0"/>
              <a:t>One member of each pair must close his/her eyes and select a new card from the central pile.</a:t>
            </a: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238587898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a:t>
            </a:r>
            <a:r>
              <a:rPr lang="en-IE" sz="1800" dirty="0" smtClean="0">
                <a:latin typeface="Calibri (body)"/>
              </a:rPr>
              <a:t>11</a:t>
            </a:r>
            <a:endParaRPr lang="en-IE" sz="1800" dirty="0">
              <a:latin typeface="Calibri (body)"/>
            </a:endParaRP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The economy is so good that the Prime Minister has decided to give more money to public transport. If you have an attraction which is related to transport, you win </a:t>
            </a:r>
            <a:r>
              <a:rPr lang="en-IE" sz="1800" dirty="0"/>
              <a:t>£20M</a:t>
            </a:r>
            <a:r>
              <a:rPr lang="en-IE" sz="1800" dirty="0" smtClean="0"/>
              <a:t>. (This </a:t>
            </a:r>
            <a:r>
              <a:rPr lang="en-IE" sz="1800" dirty="0"/>
              <a:t>includes HMS Belfast, London Transport Museum, Tower Bridge, London </a:t>
            </a:r>
            <a:r>
              <a:rPr lang="en-IE" sz="1800" dirty="0" smtClean="0"/>
              <a:t>Bus.)</a:t>
            </a:r>
            <a:endParaRPr lang="en-IE" sz="1800" dirty="0"/>
          </a:p>
          <a:p>
            <a:pPr algn="l"/>
            <a:endParaRPr lang="en-IE" sz="1800" dirty="0" smtClean="0"/>
          </a:p>
          <a:p>
            <a:pPr algn="l"/>
            <a:endParaRPr lang="en-IE" sz="1800" dirty="0">
              <a:latin typeface="Calibri" panose="020F0502020204030204" pitchFamily="34" charset="0"/>
              <a:cs typeface="Times New Roman" panose="02020603050405020304" pitchFamily="18" charset="0"/>
            </a:endParaRPr>
          </a:p>
          <a:p>
            <a:pPr algn="l"/>
            <a:r>
              <a:rPr lang="en-IE" sz="1800" b="1" dirty="0">
                <a:latin typeface="Calibri" panose="020F0502020204030204" pitchFamily="34" charset="0"/>
                <a:cs typeface="Times New Roman" panose="02020603050405020304" pitchFamily="18" charset="0"/>
              </a:rPr>
              <a:t>Instruction:</a:t>
            </a:r>
          </a:p>
          <a:p>
            <a:pPr algn="l"/>
            <a:r>
              <a:rPr lang="en-IE" sz="1800" dirty="0">
                <a:latin typeface="Calibri" panose="020F0502020204030204" pitchFamily="34" charset="0"/>
                <a:cs typeface="Times New Roman" panose="02020603050405020304" pitchFamily="18" charset="0"/>
              </a:rPr>
              <a:t>Add £20M to your My Money sheet if you have an attraction related to transport.</a:t>
            </a:r>
          </a:p>
          <a:p>
            <a:pPr algn="l"/>
            <a:endParaRPr lang="en-IE" sz="1800" dirty="0">
              <a:latin typeface="Calibri" panose="020F0502020204030204" pitchFamily="34" charset="0"/>
              <a:cs typeface="Times New Roman" panose="02020603050405020304" pitchFamily="18" charset="0"/>
            </a:endParaRPr>
          </a:p>
          <a:p>
            <a:pPr algn="l"/>
            <a:r>
              <a:rPr lang="en-IE" sz="1800" dirty="0" smtClean="0">
                <a:latin typeface="Calibri" panose="020F0502020204030204" pitchFamily="34" charset="0"/>
                <a:cs typeface="Times New Roman" panose="02020603050405020304" pitchFamily="18" charset="0"/>
              </a:rPr>
              <a:t>Then </a:t>
            </a:r>
            <a:r>
              <a:rPr lang="en-IE" sz="1800" dirty="0">
                <a:latin typeface="Calibri" panose="020F0502020204030204" pitchFamily="34" charset="0"/>
                <a:cs typeface="Times New Roman" panose="02020603050405020304" pitchFamily="18" charset="0"/>
              </a:rPr>
              <a:t>all pairs decide if you want to buy ONE more attraction. Roll the dice to decide which pair can choose first. After you buy, remember to complete your My Money sheet.</a:t>
            </a: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208328918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a:t>
            </a:r>
            <a:r>
              <a:rPr lang="en-IE" sz="1800" dirty="0" smtClean="0">
                <a:latin typeface="Calibri (body)"/>
              </a:rPr>
              <a:t>12</a:t>
            </a:r>
            <a:endParaRPr lang="en-IE" sz="1800" dirty="0">
              <a:latin typeface="Calibri (body)"/>
            </a:endParaRP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There is a festival about the history of </a:t>
            </a:r>
            <a:r>
              <a:rPr lang="en-IE" sz="1800" dirty="0" smtClean="0">
                <a:latin typeface="Calibri" panose="020F0502020204030204" pitchFamily="34" charset="0"/>
                <a:cs typeface="Times New Roman" panose="02020603050405020304" pitchFamily="18" charset="0"/>
              </a:rPr>
              <a:t>London, </a:t>
            </a:r>
            <a:r>
              <a:rPr lang="en-IE" sz="1800" dirty="0">
                <a:latin typeface="Calibri" panose="020F0502020204030204" pitchFamily="34" charset="0"/>
                <a:cs typeface="Times New Roman" panose="02020603050405020304" pitchFamily="18" charset="0"/>
              </a:rPr>
              <a:t>and millions of tourists have come to visit the city’s historical buildings. If you have an attraction which was established before the year </a:t>
            </a:r>
            <a:r>
              <a:rPr lang="en-IE" sz="1800" dirty="0" smtClean="0">
                <a:latin typeface="Calibri" panose="020F0502020204030204" pitchFamily="34" charset="0"/>
                <a:cs typeface="Times New Roman" panose="02020603050405020304" pitchFamily="18" charset="0"/>
              </a:rPr>
              <a:t>1900, you win £20M (look </a:t>
            </a:r>
            <a:r>
              <a:rPr lang="en-IE" sz="1800" dirty="0"/>
              <a:t>at the Year Established information on the </a:t>
            </a:r>
            <a:r>
              <a:rPr lang="en-IE" sz="1800" dirty="0" smtClean="0"/>
              <a:t>card).</a:t>
            </a:r>
            <a:endParaRPr lang="en-IE" sz="1800" dirty="0" smtClean="0">
              <a:latin typeface="Calibri" panose="020F0502020204030204" pitchFamily="34" charset="0"/>
              <a:cs typeface="Times New Roman" panose="02020603050405020304" pitchFamily="18" charset="0"/>
            </a:endParaRPr>
          </a:p>
          <a:p>
            <a:pPr algn="l"/>
            <a:endParaRPr lang="en-IE" sz="1800" dirty="0">
              <a:latin typeface="Calibri" panose="020F0502020204030204" pitchFamily="34" charset="0"/>
              <a:cs typeface="Times New Roman" panose="02020603050405020304" pitchFamily="18" charset="0"/>
            </a:endParaRPr>
          </a:p>
          <a:p>
            <a:pPr algn="l"/>
            <a:r>
              <a:rPr lang="en-IE" sz="1800" b="1" dirty="0">
                <a:latin typeface="Calibri" panose="020F0502020204030204" pitchFamily="34" charset="0"/>
                <a:cs typeface="Times New Roman" panose="02020603050405020304" pitchFamily="18" charset="0"/>
              </a:rPr>
              <a:t>Instruction:</a:t>
            </a:r>
          </a:p>
          <a:p>
            <a:pPr algn="l"/>
            <a:r>
              <a:rPr lang="en-IE" sz="1800" dirty="0">
                <a:latin typeface="Calibri" panose="020F0502020204030204" pitchFamily="34" charset="0"/>
                <a:cs typeface="Times New Roman" panose="02020603050405020304" pitchFamily="18" charset="0"/>
              </a:rPr>
              <a:t>Add £20M to your My Money sheet if you have an attraction from before 1900.</a:t>
            </a:r>
          </a:p>
          <a:p>
            <a:pPr algn="l"/>
            <a:endParaRPr lang="en-IE" sz="1800" dirty="0">
              <a:latin typeface="Calibri" panose="020F0502020204030204" pitchFamily="34" charset="0"/>
              <a:cs typeface="Times New Roman" panose="02020603050405020304" pitchFamily="18" charset="0"/>
            </a:endParaRPr>
          </a:p>
          <a:p>
            <a:pPr algn="l"/>
            <a:r>
              <a:rPr lang="en-IE" sz="1800" dirty="0" smtClean="0">
                <a:latin typeface="Calibri" panose="020F0502020204030204" pitchFamily="34" charset="0"/>
                <a:cs typeface="Times New Roman" panose="02020603050405020304" pitchFamily="18" charset="0"/>
              </a:rPr>
              <a:t>Then </a:t>
            </a:r>
            <a:r>
              <a:rPr lang="en-IE" sz="1800" dirty="0">
                <a:latin typeface="Calibri" panose="020F0502020204030204" pitchFamily="34" charset="0"/>
                <a:cs typeface="Times New Roman" panose="02020603050405020304" pitchFamily="18" charset="0"/>
              </a:rPr>
              <a:t>all pairs decide if you want to buy ONE more attraction. Roll the dice to decide which pair can choose first. After you buy, remember to complete your My Money sheet.</a:t>
            </a: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39774274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a:t>
            </a:r>
            <a:r>
              <a:rPr lang="en-IE" sz="1800" dirty="0" smtClean="0">
                <a:latin typeface="Calibri (body)"/>
              </a:rPr>
              <a:t>13 </a:t>
            </a:r>
            <a:r>
              <a:rPr lang="en-IE" sz="1800" dirty="0">
                <a:latin typeface="Calibri (body)"/>
              </a:rPr>
              <a:t>(final round)</a:t>
            </a: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The residents are angry because there are too many tourists in the city. They are having protests at the most popular attractions. It’s a bad year for </a:t>
            </a:r>
            <a:r>
              <a:rPr lang="en-IE" sz="1800" dirty="0" smtClean="0">
                <a:latin typeface="Calibri" panose="020F0502020204030204" pitchFamily="34" charset="0"/>
                <a:cs typeface="Times New Roman" panose="02020603050405020304" pitchFamily="18" charset="0"/>
              </a:rPr>
              <a:t>very popular </a:t>
            </a:r>
            <a:r>
              <a:rPr lang="en-IE" sz="1800" dirty="0">
                <a:latin typeface="Calibri" panose="020F0502020204030204" pitchFamily="34" charset="0"/>
                <a:cs typeface="Times New Roman" panose="02020603050405020304" pitchFamily="18" charset="0"/>
              </a:rPr>
              <a:t>attractions. If you have an attraction which has more than three million annual </a:t>
            </a:r>
            <a:r>
              <a:rPr lang="en-IE" sz="1800" dirty="0" smtClean="0">
                <a:latin typeface="Calibri" panose="020F0502020204030204" pitchFamily="34" charset="0"/>
                <a:cs typeface="Times New Roman" panose="02020603050405020304" pitchFamily="18" charset="0"/>
              </a:rPr>
              <a:t>visitors</a:t>
            </a:r>
            <a:r>
              <a:rPr lang="en-IE" sz="1800" dirty="0" smtClean="0"/>
              <a:t>, </a:t>
            </a:r>
            <a:r>
              <a:rPr lang="en-IE" sz="1800" dirty="0">
                <a:latin typeface="Calibri" panose="020F0502020204030204" pitchFamily="34" charset="0"/>
                <a:cs typeface="Times New Roman" panose="02020603050405020304" pitchFamily="18" charset="0"/>
              </a:rPr>
              <a:t>you must return the card to the central </a:t>
            </a:r>
            <a:r>
              <a:rPr lang="en-IE" sz="1800" dirty="0" smtClean="0">
                <a:latin typeface="Calibri" panose="020F0502020204030204" pitchFamily="34" charset="0"/>
                <a:cs typeface="Times New Roman" panose="02020603050405020304" pitchFamily="18" charset="0"/>
              </a:rPr>
              <a:t>pile </a:t>
            </a:r>
            <a:r>
              <a:rPr lang="en-IE" sz="1800" dirty="0"/>
              <a:t>(look at the Annual Visitors information on the card)</a:t>
            </a:r>
            <a:r>
              <a:rPr lang="en-IE" sz="1800" dirty="0" smtClean="0">
                <a:latin typeface="Calibri" panose="020F0502020204030204" pitchFamily="34" charset="0"/>
                <a:cs typeface="Times New Roman" panose="02020603050405020304" pitchFamily="18" charset="0"/>
              </a:rPr>
              <a:t>. </a:t>
            </a:r>
            <a:endParaRPr lang="en-IE" sz="1800" dirty="0">
              <a:latin typeface="Calibri" panose="020F0502020204030204" pitchFamily="34" charset="0"/>
              <a:cs typeface="Times New Roman" panose="02020603050405020304" pitchFamily="18" charset="0"/>
            </a:endParaRPr>
          </a:p>
          <a:p>
            <a:pPr algn="l"/>
            <a:endParaRPr lang="en-IE" sz="1800" dirty="0" smtClean="0">
              <a:latin typeface="Calibri" panose="020F0502020204030204" pitchFamily="34" charset="0"/>
              <a:cs typeface="Times New Roman" panose="02020603050405020304" pitchFamily="18" charset="0"/>
            </a:endParaRPr>
          </a:p>
          <a:p>
            <a:pPr algn="l"/>
            <a:r>
              <a:rPr lang="en-IE" sz="1800" b="1" dirty="0" smtClean="0">
                <a:latin typeface="Calibri" panose="020F0502020204030204" pitchFamily="34" charset="0"/>
                <a:cs typeface="Times New Roman" panose="02020603050405020304" pitchFamily="18" charset="0"/>
              </a:rPr>
              <a:t>Instruction</a:t>
            </a:r>
            <a:r>
              <a:rPr lang="en-IE" sz="1800" b="1" dirty="0">
                <a:latin typeface="Calibri" panose="020F0502020204030204" pitchFamily="34" charset="0"/>
                <a:cs typeface="Times New Roman" panose="02020603050405020304" pitchFamily="18" charset="0"/>
              </a:rPr>
              <a:t>:</a:t>
            </a:r>
          </a:p>
          <a:p>
            <a:pPr algn="l"/>
            <a:r>
              <a:rPr lang="en-IE" sz="1800" dirty="0"/>
              <a:t>Count your cards to see which pair has the most.</a:t>
            </a:r>
          </a:p>
          <a:p>
            <a:pPr algn="l"/>
            <a:r>
              <a:rPr lang="en-IE" sz="1800" dirty="0" smtClean="0"/>
              <a:t> </a:t>
            </a:r>
            <a:endParaRPr lang="en-IE" sz="1800" dirty="0"/>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372502073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en-IE" sz="1800" dirty="0" smtClean="0"/>
          </a:p>
          <a:p>
            <a:endParaRPr lang="en-IE" sz="1800" dirty="0"/>
          </a:p>
          <a:p>
            <a:endParaRPr lang="en-IE" sz="1800" dirty="0" smtClean="0"/>
          </a:p>
          <a:p>
            <a:r>
              <a:rPr lang="en-IE" sz="1800" dirty="0" smtClean="0">
                <a:latin typeface="+mn-lt"/>
              </a:rPr>
              <a:t>That’s </a:t>
            </a:r>
            <a:r>
              <a:rPr lang="en-IE" sz="1800" dirty="0">
                <a:latin typeface="+mn-lt"/>
              </a:rPr>
              <a:t>the end of the game!</a:t>
            </a:r>
          </a:p>
          <a:p>
            <a:endParaRPr lang="en-IE" sz="1800" dirty="0">
              <a:latin typeface="+mn-lt"/>
            </a:endParaRPr>
          </a:p>
          <a:p>
            <a:endParaRPr lang="en-IE" sz="1800" dirty="0">
              <a:latin typeface="+mn-lt"/>
            </a:endParaRPr>
          </a:p>
          <a:p>
            <a:endParaRPr lang="en-IE" sz="1800" dirty="0">
              <a:latin typeface="+mn-lt"/>
            </a:endParaRPr>
          </a:p>
          <a:p>
            <a:r>
              <a:rPr lang="en-IE" sz="1800" dirty="0" smtClean="0">
                <a:latin typeface="+mn-lt"/>
              </a:rPr>
              <a:t>The </a:t>
            </a:r>
            <a:r>
              <a:rPr lang="en-IE" sz="1800" dirty="0">
                <a:latin typeface="+mn-lt"/>
              </a:rPr>
              <a:t>winners are the team who have the most </a:t>
            </a:r>
            <a:r>
              <a:rPr lang="en-IE" sz="1800" dirty="0" smtClean="0">
                <a:latin typeface="+mn-lt"/>
              </a:rPr>
              <a:t>cards.</a:t>
            </a:r>
            <a:endParaRPr lang="en-IE" sz="1800" dirty="0">
              <a:latin typeface="+mn-lt"/>
            </a:endParaRPr>
          </a:p>
          <a:p>
            <a:pPr algn="l"/>
            <a:r>
              <a:rPr lang="en-IE" sz="1800" dirty="0" smtClean="0"/>
              <a:t> </a:t>
            </a:r>
            <a:endParaRPr lang="en-IE" sz="1800" dirty="0"/>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227501574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752528"/>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smtClean="0">
                <a:latin typeface="Calibri (body)"/>
              </a:rPr>
              <a:t>Round 1</a:t>
            </a:r>
          </a:p>
          <a:p>
            <a:pPr algn="l"/>
            <a:endParaRPr lang="en-IE" sz="1800" dirty="0" smtClean="0"/>
          </a:p>
          <a:p>
            <a:pPr algn="l"/>
            <a:r>
              <a:rPr lang="en-IE" sz="1800" b="1" dirty="0" smtClean="0"/>
              <a:t>Information</a:t>
            </a:r>
          </a:p>
          <a:p>
            <a:pPr algn="l"/>
            <a:r>
              <a:rPr lang="en-IE" sz="1800" dirty="0" smtClean="0"/>
              <a:t>You are going to create your own mini London! The team with the most </a:t>
            </a:r>
            <a:r>
              <a:rPr lang="en-IE" sz="1800" u="sng" dirty="0" smtClean="0"/>
              <a:t>cards</a:t>
            </a:r>
            <a:r>
              <a:rPr lang="en-IE" sz="1800" dirty="0" smtClean="0"/>
              <a:t> at the end (not the most money) wins the game. There are 13 rounds.</a:t>
            </a:r>
          </a:p>
          <a:p>
            <a:pPr algn="l"/>
            <a:endParaRPr lang="en-IE" sz="1800" dirty="0"/>
          </a:p>
          <a:p>
            <a:pPr algn="l"/>
            <a:r>
              <a:rPr lang="en-IE" sz="1800" b="1" dirty="0" smtClean="0"/>
              <a:t>Instruction</a:t>
            </a:r>
            <a:endParaRPr lang="en-IE" sz="1800" dirty="0" smtClean="0"/>
          </a:p>
          <a:p>
            <a:pPr algn="l"/>
            <a:r>
              <a:rPr lang="en-IE" sz="1800" dirty="0" smtClean="0"/>
              <a:t>Each pair starts with £100M (M=million). Choose three attractions to buy for your mini London. Look at the price list, and </a:t>
            </a:r>
            <a:r>
              <a:rPr lang="en-IE" sz="1800" dirty="0"/>
              <a:t>t</a:t>
            </a:r>
            <a:r>
              <a:rPr lang="en-IE" sz="1800" dirty="0" smtClean="0"/>
              <a:t>alk </a:t>
            </a:r>
            <a:r>
              <a:rPr lang="en-IE" sz="1800" dirty="0"/>
              <a:t>to your </a:t>
            </a:r>
            <a:r>
              <a:rPr lang="en-IE" sz="1800" dirty="0" smtClean="0"/>
              <a:t>teammate </a:t>
            </a:r>
            <a:r>
              <a:rPr lang="en-IE" sz="1800" dirty="0"/>
              <a:t>to decide </a:t>
            </a:r>
            <a:r>
              <a:rPr lang="en-IE" sz="1800" dirty="0" smtClean="0"/>
              <a:t>which cards to buy. </a:t>
            </a:r>
            <a:r>
              <a:rPr lang="en-IE" sz="1800" i="1" dirty="0" smtClean="0"/>
              <a:t>Example</a:t>
            </a:r>
            <a:r>
              <a:rPr lang="en-IE" sz="1800" i="1" dirty="0"/>
              <a:t>: </a:t>
            </a:r>
            <a:r>
              <a:rPr lang="en-IE" sz="1800" i="1" dirty="0" smtClean="0"/>
              <a:t>I </a:t>
            </a:r>
            <a:r>
              <a:rPr lang="en-IE" sz="1800" i="1" dirty="0"/>
              <a:t>think we should choose the Science Museum because it will be popular with residents and tourists. </a:t>
            </a:r>
            <a:endParaRPr lang="en-IE" sz="1800" i="1" dirty="0" smtClean="0"/>
          </a:p>
          <a:p>
            <a:pPr algn="l"/>
            <a:endParaRPr lang="en-IE" sz="1800" i="1" dirty="0"/>
          </a:p>
          <a:p>
            <a:pPr algn="l"/>
            <a:r>
              <a:rPr lang="en-IE" sz="1800" dirty="0"/>
              <a:t>Roll a dice to decide which team is first to </a:t>
            </a:r>
            <a:r>
              <a:rPr lang="en-IE" sz="1800" dirty="0" smtClean="0"/>
              <a:t>choose which attractions to buy!</a:t>
            </a:r>
          </a:p>
          <a:p>
            <a:pPr algn="l"/>
            <a:endParaRPr lang="en-IE" sz="1800" dirty="0"/>
          </a:p>
          <a:p>
            <a:pPr algn="l"/>
            <a:r>
              <a:rPr lang="en-IE" sz="1800" dirty="0" smtClean="0"/>
              <a:t>Complete your My Money sheet, and put it in front of you so the other players can see how much money you have</a:t>
            </a:r>
            <a:r>
              <a:rPr lang="en-IE" sz="1800" dirty="0"/>
              <a:t>. Put your three cards in front of </a:t>
            </a:r>
            <a:r>
              <a:rPr lang="en-IE" sz="1800" dirty="0" smtClean="0"/>
              <a:t>you, too, </a:t>
            </a:r>
            <a:r>
              <a:rPr lang="en-IE" sz="1800" dirty="0"/>
              <a:t>so that the other players can </a:t>
            </a:r>
            <a:r>
              <a:rPr lang="en-IE" sz="1800" dirty="0" smtClean="0"/>
              <a:t>see your </a:t>
            </a:r>
            <a:r>
              <a:rPr lang="en-IE" sz="1800" dirty="0"/>
              <a:t>attractions.</a:t>
            </a:r>
          </a:p>
          <a:p>
            <a:pPr algn="l"/>
            <a:endParaRPr lang="en-IE" sz="1800" dirty="0"/>
          </a:p>
          <a:p>
            <a:pPr algn="l"/>
            <a:endParaRPr lang="en-IE" sz="1800" i="1" dirty="0" smtClean="0"/>
          </a:p>
          <a:p>
            <a:pPr algn="l"/>
            <a:endParaRPr lang="en-IE" sz="1800" i="1" dirty="0"/>
          </a:p>
          <a:p>
            <a:pPr algn="l"/>
            <a:endParaRPr lang="en-IE" sz="1800" i="1" dirty="0"/>
          </a:p>
          <a:p>
            <a:pPr algn="l"/>
            <a:endParaRPr lang="en-IE" sz="1800" dirty="0"/>
          </a:p>
          <a:p>
            <a:pPr algn="l"/>
            <a:endParaRPr lang="en-IE" sz="1800" dirty="0">
              <a:latin typeface="Calibri (body)"/>
            </a:endParaRP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148749230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752528"/>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smtClean="0">
                <a:latin typeface="Calibri (body)"/>
              </a:rPr>
              <a:t>Price list</a:t>
            </a:r>
          </a:p>
          <a:p>
            <a:pPr algn="l"/>
            <a:endParaRPr lang="en-IE" sz="1800" dirty="0" smtClean="0">
              <a:latin typeface="Calibri (body)"/>
            </a:endParaRPr>
          </a:p>
          <a:p>
            <a:pPr algn="l"/>
            <a:endParaRPr lang="en-IE" sz="1800" dirty="0" smtClean="0"/>
          </a:p>
          <a:p>
            <a:pPr algn="l"/>
            <a:endParaRPr lang="en-GB" sz="1800" dirty="0"/>
          </a:p>
          <a:p>
            <a:pPr algn="l"/>
            <a:endParaRPr lang="en-IE" sz="1800" dirty="0"/>
          </a:p>
          <a:p>
            <a:pPr algn="l"/>
            <a:endParaRPr lang="en-IE" sz="1800" i="1" dirty="0" smtClean="0"/>
          </a:p>
          <a:p>
            <a:pPr algn="l"/>
            <a:endParaRPr lang="en-IE" sz="1800" i="1" dirty="0"/>
          </a:p>
          <a:p>
            <a:pPr algn="l"/>
            <a:endParaRPr lang="en-IE" sz="1800" i="1" dirty="0"/>
          </a:p>
          <a:p>
            <a:pPr algn="l"/>
            <a:endParaRPr lang="en-IE" sz="1800" dirty="0"/>
          </a:p>
          <a:p>
            <a:pPr algn="l"/>
            <a:endParaRPr lang="en-IE" sz="1800" dirty="0">
              <a:latin typeface="Calibri (body)"/>
            </a:endParaRPr>
          </a:p>
          <a:p>
            <a:pPr algn="l"/>
            <a:endParaRPr lang="en-IE" sz="1800" dirty="0">
              <a:latin typeface="Calibri (body)"/>
            </a:endParaRPr>
          </a:p>
          <a:p>
            <a:endParaRPr lang="en-IE" sz="9600" b="1" dirty="0"/>
          </a:p>
        </p:txBody>
      </p:sp>
      <p:graphicFrame>
        <p:nvGraphicFramePr>
          <p:cNvPr id="3" name="Table 2"/>
          <p:cNvGraphicFramePr>
            <a:graphicFrameLocks noGrp="1"/>
          </p:cNvGraphicFramePr>
          <p:nvPr>
            <p:extLst>
              <p:ext uri="{D42A27DB-BD31-4B8C-83A1-F6EECF244321}">
                <p14:modId xmlns:p14="http://schemas.microsoft.com/office/powerpoint/2010/main" val="3491832447"/>
              </p:ext>
            </p:extLst>
          </p:nvPr>
        </p:nvGraphicFramePr>
        <p:xfrm>
          <a:off x="827584" y="1697855"/>
          <a:ext cx="2520280" cy="3963393"/>
        </p:xfrm>
        <a:graphic>
          <a:graphicData uri="http://schemas.openxmlformats.org/drawingml/2006/table">
            <a:tbl>
              <a:tblPr firstRow="1">
                <a:tableStyleId>{5C22544A-7EE6-4342-B048-85BDC9FD1C3A}</a:tableStyleId>
              </a:tblPr>
              <a:tblGrid>
                <a:gridCol w="1800200"/>
                <a:gridCol w="720080"/>
              </a:tblGrid>
              <a:tr h="427967">
                <a:tc>
                  <a:txBody>
                    <a:bodyPr/>
                    <a:lstStyle/>
                    <a:p>
                      <a:pPr>
                        <a:lnSpc>
                          <a:spcPct val="150000"/>
                        </a:lnSpc>
                        <a:spcAft>
                          <a:spcPts val="0"/>
                        </a:spcAft>
                      </a:pPr>
                      <a:r>
                        <a:rPr lang="en-IE" sz="1200" b="1" i="1" kern="1200" dirty="0" smtClean="0">
                          <a:solidFill>
                            <a:schemeClr val="dk1"/>
                          </a:solidFill>
                          <a:effectLst/>
                          <a:latin typeface="+mn-lt"/>
                          <a:ea typeface="+mn-ea"/>
                          <a:cs typeface="+mn-cs"/>
                        </a:rPr>
                        <a:t>Name of attraction</a:t>
                      </a:r>
                      <a:endParaRPr lang="en-GB" sz="1200" dirty="0">
                        <a:effectLst/>
                        <a:latin typeface="Calibri"/>
                        <a:ea typeface="Calibri"/>
                        <a:cs typeface="Times New Roman"/>
                      </a:endParaRPr>
                    </a:p>
                  </a:txBody>
                  <a:tcPr marL="68580" marR="68580" marT="0" marB="0"/>
                </a:tc>
                <a:tc>
                  <a:txBody>
                    <a:bodyPr/>
                    <a:lstStyle/>
                    <a:p>
                      <a:r>
                        <a:rPr lang="en-IE" sz="1000" b="1" i="1" kern="1200" dirty="0" smtClean="0">
                          <a:solidFill>
                            <a:schemeClr val="dk1"/>
                          </a:solidFill>
                          <a:effectLst/>
                          <a:latin typeface="+mn-lt"/>
                          <a:ea typeface="+mn-ea"/>
                          <a:cs typeface="+mn-cs"/>
                        </a:rPr>
                        <a:t>Price (M = million)</a:t>
                      </a:r>
                      <a:endParaRPr lang="en-GB" sz="1000" dirty="0"/>
                    </a:p>
                  </a:txBody>
                  <a:tcPr/>
                </a:tc>
              </a:tr>
              <a:tr h="588746">
                <a:tc>
                  <a:txBody>
                    <a:bodyPr/>
                    <a:lstStyle/>
                    <a:p>
                      <a:pPr>
                        <a:lnSpc>
                          <a:spcPct val="150000"/>
                        </a:lnSpc>
                        <a:spcAft>
                          <a:spcPts val="0"/>
                        </a:spcAft>
                      </a:pPr>
                      <a:r>
                        <a:rPr lang="en-IE" sz="1300" dirty="0">
                          <a:effectLst/>
                          <a:latin typeface="Calibri"/>
                          <a:ea typeface="Calibri"/>
                          <a:cs typeface="Times New Roman"/>
                        </a:rPr>
                        <a:t>The Boat </a:t>
                      </a:r>
                      <a:r>
                        <a:rPr lang="en-IE" sz="1300" dirty="0" smtClean="0">
                          <a:effectLst/>
                          <a:latin typeface="Calibri"/>
                          <a:ea typeface="Calibri"/>
                          <a:cs typeface="Times New Roman"/>
                        </a:rPr>
                        <a:t>House, </a:t>
                      </a:r>
                    </a:p>
                    <a:p>
                      <a:pPr>
                        <a:lnSpc>
                          <a:spcPct val="150000"/>
                        </a:lnSpc>
                        <a:spcAft>
                          <a:spcPts val="0"/>
                        </a:spcAft>
                      </a:pPr>
                      <a:r>
                        <a:rPr lang="en-IE" sz="1300" dirty="0" smtClean="0">
                          <a:effectLst/>
                          <a:latin typeface="Calibri"/>
                          <a:ea typeface="Calibri"/>
                          <a:cs typeface="Times New Roman"/>
                        </a:rPr>
                        <a:t>Hyde </a:t>
                      </a:r>
                      <a:r>
                        <a:rPr lang="en-IE" sz="1300" dirty="0">
                          <a:effectLst/>
                          <a:latin typeface="Calibri"/>
                          <a:ea typeface="Calibri"/>
                          <a:cs typeface="Times New Roman"/>
                        </a:rPr>
                        <a:t>Park</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£5M</a:t>
                      </a:r>
                      <a:endParaRPr lang="en-GB" sz="1300">
                        <a:effectLst/>
                        <a:latin typeface="Calibri"/>
                        <a:ea typeface="Calibri"/>
                        <a:cs typeface="Times New Roman"/>
                      </a:endParaRPr>
                    </a:p>
                  </a:txBody>
                  <a:tcPr marL="68580" marR="68580" marT="0" marB="0"/>
                </a:tc>
              </a:tr>
              <a:tr h="294373">
                <a:tc>
                  <a:txBody>
                    <a:bodyPr/>
                    <a:lstStyle/>
                    <a:p>
                      <a:pPr>
                        <a:lnSpc>
                          <a:spcPct val="150000"/>
                        </a:lnSpc>
                        <a:spcAft>
                          <a:spcPts val="0"/>
                        </a:spcAft>
                      </a:pPr>
                      <a:r>
                        <a:rPr lang="en-IE" sz="1300">
                          <a:effectLst/>
                          <a:latin typeface="Calibri"/>
                          <a:ea typeface="Calibri"/>
                          <a:cs typeface="Times New Roman"/>
                        </a:rPr>
                        <a:t>The London Dungeon</a:t>
                      </a:r>
                      <a:endParaRPr lang="en-GB" sz="130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£5M</a:t>
                      </a:r>
                      <a:endParaRPr lang="en-GB" sz="1300">
                        <a:effectLst/>
                        <a:latin typeface="Calibri"/>
                        <a:ea typeface="Calibri"/>
                        <a:cs typeface="Times New Roman"/>
                      </a:endParaRPr>
                    </a:p>
                  </a:txBody>
                  <a:tcPr marL="68580" marR="68580" marT="0" marB="0"/>
                </a:tc>
              </a:tr>
              <a:tr h="294373">
                <a:tc>
                  <a:txBody>
                    <a:bodyPr/>
                    <a:lstStyle/>
                    <a:p>
                      <a:pPr>
                        <a:lnSpc>
                          <a:spcPct val="150000"/>
                        </a:lnSpc>
                        <a:spcAft>
                          <a:spcPts val="0"/>
                        </a:spcAft>
                      </a:pPr>
                      <a:r>
                        <a:rPr lang="en-IE" sz="1300">
                          <a:effectLst/>
                          <a:latin typeface="Calibri"/>
                          <a:ea typeface="Calibri"/>
                          <a:cs typeface="Times New Roman"/>
                        </a:rPr>
                        <a:t>British Museum</a:t>
                      </a:r>
                      <a:endParaRPr lang="en-GB" sz="130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£10M</a:t>
                      </a:r>
                      <a:endParaRPr lang="en-GB" sz="1300">
                        <a:effectLst/>
                        <a:latin typeface="Calibri"/>
                        <a:ea typeface="Calibri"/>
                        <a:cs typeface="Times New Roman"/>
                      </a:endParaRPr>
                    </a:p>
                  </a:txBody>
                  <a:tcPr marL="68580" marR="68580" marT="0" marB="0"/>
                </a:tc>
              </a:tr>
              <a:tr h="294373">
                <a:tc>
                  <a:txBody>
                    <a:bodyPr/>
                    <a:lstStyle/>
                    <a:p>
                      <a:pPr>
                        <a:lnSpc>
                          <a:spcPct val="150000"/>
                        </a:lnSpc>
                        <a:spcAft>
                          <a:spcPts val="0"/>
                        </a:spcAft>
                      </a:pPr>
                      <a:r>
                        <a:rPr lang="en-IE" sz="1300" dirty="0">
                          <a:effectLst/>
                          <a:latin typeface="Calibri"/>
                          <a:ea typeface="Calibri"/>
                          <a:cs typeface="Times New Roman"/>
                        </a:rPr>
                        <a:t>London Aquarium</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£10M</a:t>
                      </a:r>
                      <a:endParaRPr lang="en-GB" sz="1300">
                        <a:effectLst/>
                        <a:latin typeface="Calibri"/>
                        <a:ea typeface="Calibri"/>
                        <a:cs typeface="Times New Roman"/>
                      </a:endParaRPr>
                    </a:p>
                  </a:txBody>
                  <a:tcPr marL="68580" marR="68580" marT="0" marB="0"/>
                </a:tc>
              </a:tr>
              <a:tr h="294373">
                <a:tc>
                  <a:txBody>
                    <a:bodyPr/>
                    <a:lstStyle/>
                    <a:p>
                      <a:pPr>
                        <a:lnSpc>
                          <a:spcPct val="150000"/>
                        </a:lnSpc>
                        <a:spcAft>
                          <a:spcPts val="0"/>
                        </a:spcAft>
                      </a:pPr>
                      <a:r>
                        <a:rPr lang="en-IE" sz="1300">
                          <a:effectLst/>
                          <a:latin typeface="Calibri"/>
                          <a:ea typeface="Calibri"/>
                          <a:cs typeface="Times New Roman"/>
                        </a:rPr>
                        <a:t>London Zoo</a:t>
                      </a:r>
                      <a:endParaRPr lang="en-GB" sz="130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£10M</a:t>
                      </a:r>
                      <a:endParaRPr lang="en-GB" sz="1300">
                        <a:effectLst/>
                        <a:latin typeface="Calibri"/>
                        <a:ea typeface="Calibri"/>
                        <a:cs typeface="Times New Roman"/>
                      </a:endParaRPr>
                    </a:p>
                  </a:txBody>
                  <a:tcPr marL="68580" marR="68580" marT="0" marB="0"/>
                </a:tc>
              </a:tr>
              <a:tr h="294373">
                <a:tc>
                  <a:txBody>
                    <a:bodyPr/>
                    <a:lstStyle/>
                    <a:p>
                      <a:pPr>
                        <a:lnSpc>
                          <a:spcPct val="150000"/>
                        </a:lnSpc>
                        <a:spcAft>
                          <a:spcPts val="0"/>
                        </a:spcAft>
                      </a:pPr>
                      <a:r>
                        <a:rPr lang="en-IE" sz="1300" dirty="0">
                          <a:effectLst/>
                          <a:latin typeface="Calibri"/>
                          <a:ea typeface="Calibri"/>
                          <a:cs typeface="Times New Roman"/>
                        </a:rPr>
                        <a:t>West End Theatres</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£30M</a:t>
                      </a:r>
                      <a:endParaRPr lang="en-GB" sz="1300">
                        <a:effectLst/>
                        <a:latin typeface="Calibri"/>
                        <a:ea typeface="Calibri"/>
                        <a:cs typeface="Times New Roman"/>
                      </a:endParaRPr>
                    </a:p>
                  </a:txBody>
                  <a:tcPr marL="68580" marR="68580" marT="0" marB="0"/>
                </a:tc>
              </a:tr>
              <a:tr h="294373">
                <a:tc>
                  <a:txBody>
                    <a:bodyPr/>
                    <a:lstStyle/>
                    <a:p>
                      <a:pPr>
                        <a:lnSpc>
                          <a:spcPct val="150000"/>
                        </a:lnSpc>
                        <a:spcAft>
                          <a:spcPts val="0"/>
                        </a:spcAft>
                      </a:pPr>
                      <a:r>
                        <a:rPr lang="en-IE" sz="1300">
                          <a:effectLst/>
                          <a:latin typeface="Calibri"/>
                          <a:ea typeface="Calibri"/>
                          <a:cs typeface="Times New Roman"/>
                        </a:rPr>
                        <a:t>Royal Albert Hall</a:t>
                      </a:r>
                      <a:endParaRPr lang="en-GB" sz="130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£20M</a:t>
                      </a:r>
                      <a:endParaRPr lang="en-GB" sz="1300">
                        <a:effectLst/>
                        <a:latin typeface="Calibri"/>
                        <a:ea typeface="Calibri"/>
                        <a:cs typeface="Times New Roman"/>
                      </a:endParaRPr>
                    </a:p>
                  </a:txBody>
                  <a:tcPr marL="68580" marR="68580" marT="0" marB="0"/>
                </a:tc>
              </a:tr>
              <a:tr h="588746">
                <a:tc>
                  <a:txBody>
                    <a:bodyPr/>
                    <a:lstStyle/>
                    <a:p>
                      <a:pPr>
                        <a:lnSpc>
                          <a:spcPct val="150000"/>
                        </a:lnSpc>
                        <a:spcAft>
                          <a:spcPts val="0"/>
                        </a:spcAft>
                      </a:pPr>
                      <a:r>
                        <a:rPr lang="en-IE" sz="1300" dirty="0">
                          <a:effectLst/>
                          <a:latin typeface="Calibri"/>
                          <a:ea typeface="Calibri"/>
                          <a:cs typeface="Times New Roman"/>
                        </a:rPr>
                        <a:t>Natural </a:t>
                      </a:r>
                      <a:r>
                        <a:rPr lang="en-IE" sz="1300" dirty="0" smtClean="0">
                          <a:effectLst/>
                          <a:latin typeface="Calibri"/>
                          <a:ea typeface="Calibri"/>
                          <a:cs typeface="Times New Roman"/>
                        </a:rPr>
                        <a:t>History </a:t>
                      </a:r>
                    </a:p>
                    <a:p>
                      <a:pPr>
                        <a:lnSpc>
                          <a:spcPct val="150000"/>
                        </a:lnSpc>
                        <a:spcAft>
                          <a:spcPts val="0"/>
                        </a:spcAft>
                      </a:pPr>
                      <a:r>
                        <a:rPr lang="en-IE" sz="1300" dirty="0" smtClean="0">
                          <a:effectLst/>
                          <a:latin typeface="Calibri"/>
                          <a:ea typeface="Calibri"/>
                          <a:cs typeface="Times New Roman"/>
                        </a:rPr>
                        <a:t>Museum</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dirty="0">
                          <a:effectLst/>
                          <a:latin typeface="Calibri"/>
                          <a:ea typeface="Calibri"/>
                          <a:cs typeface="Times New Roman"/>
                        </a:rPr>
                        <a:t>£20M</a:t>
                      </a:r>
                      <a:endParaRPr lang="en-GB" sz="1300" dirty="0">
                        <a:effectLst/>
                        <a:latin typeface="Calibri"/>
                        <a:ea typeface="Calibri"/>
                        <a:cs typeface="Times New Roman"/>
                      </a:endParaRPr>
                    </a:p>
                  </a:txBody>
                  <a:tcPr marL="68580" marR="68580" marT="0" marB="0"/>
                </a:tc>
              </a:tr>
              <a:tr h="294373">
                <a:tc>
                  <a:txBody>
                    <a:bodyPr/>
                    <a:lstStyle/>
                    <a:p>
                      <a:pPr>
                        <a:lnSpc>
                          <a:spcPct val="150000"/>
                        </a:lnSpc>
                        <a:spcAft>
                          <a:spcPts val="0"/>
                        </a:spcAft>
                      </a:pPr>
                      <a:r>
                        <a:rPr lang="en-IE" sz="1300" dirty="0">
                          <a:effectLst/>
                          <a:latin typeface="Calibri"/>
                          <a:ea typeface="Calibri"/>
                          <a:cs typeface="Times New Roman"/>
                        </a:rPr>
                        <a:t>Science Museum</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£20M</a:t>
                      </a:r>
                      <a:endParaRPr lang="en-GB" sz="1300">
                        <a:effectLst/>
                        <a:latin typeface="Calibri"/>
                        <a:ea typeface="Calibri"/>
                        <a:cs typeface="Times New Roman"/>
                      </a:endParaRPr>
                    </a:p>
                  </a:txBody>
                  <a:tcPr marL="68580" marR="68580" marT="0" marB="0"/>
                </a:tc>
              </a:tr>
              <a:tr h="263493">
                <a:tc>
                  <a:txBody>
                    <a:bodyPr/>
                    <a:lstStyle/>
                    <a:p>
                      <a:pPr>
                        <a:lnSpc>
                          <a:spcPct val="150000"/>
                        </a:lnSpc>
                        <a:spcAft>
                          <a:spcPts val="0"/>
                        </a:spcAft>
                      </a:pPr>
                      <a:r>
                        <a:rPr lang="en-IE" sz="1300" dirty="0">
                          <a:effectLst/>
                          <a:latin typeface="Calibri"/>
                          <a:ea typeface="Calibri"/>
                          <a:cs typeface="Times New Roman"/>
                        </a:rPr>
                        <a:t>Madame </a:t>
                      </a:r>
                      <a:r>
                        <a:rPr lang="en-IE" sz="1300" dirty="0" smtClean="0">
                          <a:effectLst/>
                          <a:latin typeface="Calibri"/>
                          <a:ea typeface="Calibri"/>
                          <a:cs typeface="Times New Roman"/>
                        </a:rPr>
                        <a:t>Tussauds</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dirty="0">
                          <a:effectLst/>
                          <a:latin typeface="Calibri"/>
                          <a:ea typeface="Calibri"/>
                          <a:cs typeface="Times New Roman"/>
                        </a:rPr>
                        <a:t>£10M</a:t>
                      </a:r>
                      <a:endParaRPr lang="en-GB" sz="1300" dirty="0">
                        <a:effectLst/>
                        <a:latin typeface="Calibri"/>
                        <a:ea typeface="Calibri"/>
                        <a:cs typeface="Times New Roman"/>
                      </a:endParaRPr>
                    </a:p>
                  </a:txBody>
                  <a:tcPr marL="68580" marR="68580" marT="0" marB="0"/>
                </a:tc>
              </a:tr>
            </a:tbl>
          </a:graphicData>
        </a:graphic>
      </p:graphicFrame>
      <p:graphicFrame>
        <p:nvGraphicFramePr>
          <p:cNvPr id="5" name="Table 4"/>
          <p:cNvGraphicFramePr>
            <a:graphicFrameLocks noGrp="1"/>
          </p:cNvGraphicFramePr>
          <p:nvPr>
            <p:extLst>
              <p:ext uri="{D42A27DB-BD31-4B8C-83A1-F6EECF244321}">
                <p14:modId xmlns:p14="http://schemas.microsoft.com/office/powerpoint/2010/main" val="3868253664"/>
              </p:ext>
            </p:extLst>
          </p:nvPr>
        </p:nvGraphicFramePr>
        <p:xfrm>
          <a:off x="3419872" y="1700809"/>
          <a:ext cx="2448272" cy="3960441"/>
        </p:xfrm>
        <a:graphic>
          <a:graphicData uri="http://schemas.openxmlformats.org/drawingml/2006/table">
            <a:tbl>
              <a:tblPr firstRow="1">
                <a:tableStyleId>{5C22544A-7EE6-4342-B048-85BDC9FD1C3A}</a:tableStyleId>
              </a:tblPr>
              <a:tblGrid>
                <a:gridCol w="1678045"/>
                <a:gridCol w="770227"/>
              </a:tblGrid>
              <a:tr h="429091">
                <a:tc>
                  <a:txBody>
                    <a:bodyPr/>
                    <a:lstStyle/>
                    <a:p>
                      <a:pPr marL="0" marR="0" indent="0" algn="l" defTabSz="914400" rtl="0" eaLnBrk="1" fontAlgn="auto" latinLnBrk="0" hangingPunct="1">
                        <a:lnSpc>
                          <a:spcPct val="150000"/>
                        </a:lnSpc>
                        <a:spcBef>
                          <a:spcPts val="0"/>
                        </a:spcBef>
                        <a:spcAft>
                          <a:spcPts val="0"/>
                        </a:spcAft>
                        <a:buClrTx/>
                        <a:buSzTx/>
                        <a:buFontTx/>
                        <a:buNone/>
                        <a:tabLst/>
                        <a:defRPr/>
                      </a:pPr>
                      <a:r>
                        <a:rPr lang="en-IE" sz="1200" b="1" i="1" kern="1200" dirty="0" smtClean="0">
                          <a:solidFill>
                            <a:schemeClr val="dk1"/>
                          </a:solidFill>
                          <a:effectLst/>
                          <a:latin typeface="+mn-lt"/>
                          <a:ea typeface="+mn-ea"/>
                          <a:cs typeface="+mn-cs"/>
                        </a:rPr>
                        <a:t>Name of attraction</a:t>
                      </a:r>
                      <a:endParaRPr lang="en-GB" sz="1200" dirty="0">
                        <a:effectLst/>
                        <a:latin typeface="Calibri"/>
                        <a:ea typeface="Calibri"/>
                        <a:cs typeface="Times New Roman"/>
                      </a:endParaRPr>
                    </a:p>
                  </a:txBody>
                  <a:tcPr marL="68580" marR="68580" marT="0" marB="0"/>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IE" sz="1000" b="1" i="1" kern="1200" dirty="0" smtClean="0">
                          <a:solidFill>
                            <a:schemeClr val="dk1"/>
                          </a:solidFill>
                          <a:effectLst/>
                          <a:latin typeface="+mn-lt"/>
                          <a:ea typeface="+mn-ea"/>
                          <a:cs typeface="+mn-cs"/>
                        </a:rPr>
                        <a:t>Price (M = million)</a:t>
                      </a:r>
                      <a:endParaRPr lang="en-GB" dirty="0"/>
                    </a:p>
                  </a:txBody>
                  <a:tcPr/>
                </a:tc>
              </a:tr>
              <a:tr h="321819">
                <a:tc>
                  <a:txBody>
                    <a:bodyPr/>
                    <a:lstStyle/>
                    <a:p>
                      <a:pPr marL="0" marR="0" indent="0" algn="l" defTabSz="914400" rtl="0" eaLnBrk="1" fontAlgn="auto" latinLnBrk="0" hangingPunct="1">
                        <a:lnSpc>
                          <a:spcPct val="150000"/>
                        </a:lnSpc>
                        <a:spcBef>
                          <a:spcPts val="0"/>
                        </a:spcBef>
                        <a:spcAft>
                          <a:spcPts val="0"/>
                        </a:spcAft>
                        <a:buClrTx/>
                        <a:buSzTx/>
                        <a:buFontTx/>
                        <a:buNone/>
                        <a:tabLst/>
                        <a:defRPr/>
                      </a:pPr>
                      <a:r>
                        <a:rPr lang="en-IE" sz="1300" dirty="0" smtClean="0">
                          <a:effectLst/>
                          <a:latin typeface="+mj-lt"/>
                          <a:ea typeface="Calibri"/>
                          <a:cs typeface="Times New Roman"/>
                        </a:rPr>
                        <a:t>HMS Belfast</a:t>
                      </a:r>
                      <a:endParaRPr lang="en-GB" sz="1300" dirty="0">
                        <a:effectLst/>
                        <a:latin typeface="+mj-lt"/>
                        <a:ea typeface="Calibri"/>
                        <a:cs typeface="Times New Roman"/>
                      </a:endParaRPr>
                    </a:p>
                  </a:txBody>
                  <a:tcPr marL="68580" marR="68580" marT="0" marB="0"/>
                </a:tc>
                <a:tc>
                  <a:txBody>
                    <a:bodyPr/>
                    <a:lstStyle/>
                    <a:p>
                      <a:pPr>
                        <a:lnSpc>
                          <a:spcPct val="150000"/>
                        </a:lnSpc>
                        <a:spcAft>
                          <a:spcPts val="0"/>
                        </a:spcAft>
                      </a:pPr>
                      <a:r>
                        <a:rPr lang="en-IE" sz="1300">
                          <a:effectLst/>
                          <a:latin typeface="+mj-lt"/>
                          <a:ea typeface="Calibri"/>
                          <a:cs typeface="Times New Roman"/>
                        </a:rPr>
                        <a:t>£5M</a:t>
                      </a:r>
                      <a:endParaRPr lang="en-GB" sz="1300">
                        <a:effectLst/>
                        <a:latin typeface="+mj-lt"/>
                        <a:ea typeface="Calibri"/>
                        <a:cs typeface="Times New Roman"/>
                      </a:endParaRPr>
                    </a:p>
                  </a:txBody>
                  <a:tcPr marL="68580" marR="68580" marT="0" marB="0"/>
                </a:tc>
              </a:tr>
              <a:tr h="321819">
                <a:tc>
                  <a:txBody>
                    <a:bodyPr/>
                    <a:lstStyle/>
                    <a:p>
                      <a:pPr>
                        <a:lnSpc>
                          <a:spcPct val="150000"/>
                        </a:lnSpc>
                        <a:spcAft>
                          <a:spcPts val="0"/>
                        </a:spcAft>
                      </a:pPr>
                      <a:r>
                        <a:rPr lang="en-IE" sz="1300" dirty="0" err="1">
                          <a:effectLst/>
                          <a:latin typeface="+mj-lt"/>
                          <a:ea typeface="Calibri"/>
                          <a:cs typeface="Times New Roman"/>
                        </a:rPr>
                        <a:t>Hamleys</a:t>
                      </a:r>
                      <a:endParaRPr lang="en-GB" sz="1300" dirty="0">
                        <a:effectLst/>
                        <a:latin typeface="+mj-lt"/>
                        <a:ea typeface="Calibri"/>
                        <a:cs typeface="Times New Roman"/>
                      </a:endParaRPr>
                    </a:p>
                  </a:txBody>
                  <a:tcPr marL="68580" marR="68580" marT="0" marB="0"/>
                </a:tc>
                <a:tc>
                  <a:txBody>
                    <a:bodyPr/>
                    <a:lstStyle/>
                    <a:p>
                      <a:pPr>
                        <a:lnSpc>
                          <a:spcPct val="150000"/>
                        </a:lnSpc>
                        <a:spcAft>
                          <a:spcPts val="0"/>
                        </a:spcAft>
                      </a:pPr>
                      <a:r>
                        <a:rPr lang="en-IE" sz="1300">
                          <a:effectLst/>
                          <a:latin typeface="+mj-lt"/>
                          <a:ea typeface="Calibri"/>
                          <a:cs typeface="Times New Roman"/>
                        </a:rPr>
                        <a:t>£5M</a:t>
                      </a:r>
                      <a:endParaRPr lang="en-GB" sz="1300">
                        <a:effectLst/>
                        <a:latin typeface="+mj-lt"/>
                        <a:ea typeface="Calibri"/>
                        <a:cs typeface="Times New Roman"/>
                      </a:endParaRPr>
                    </a:p>
                  </a:txBody>
                  <a:tcPr marL="68580" marR="68580" marT="0" marB="0"/>
                </a:tc>
              </a:tr>
              <a:tr h="637866">
                <a:tc>
                  <a:txBody>
                    <a:bodyPr/>
                    <a:lstStyle/>
                    <a:p>
                      <a:pPr>
                        <a:lnSpc>
                          <a:spcPct val="150000"/>
                        </a:lnSpc>
                        <a:spcAft>
                          <a:spcPts val="0"/>
                        </a:spcAft>
                      </a:pPr>
                      <a:r>
                        <a:rPr lang="en-IE" sz="1300">
                          <a:effectLst/>
                          <a:latin typeface="+mj-lt"/>
                          <a:ea typeface="Calibri"/>
                          <a:cs typeface="Times New Roman"/>
                        </a:rPr>
                        <a:t>London Transport Museum</a:t>
                      </a:r>
                      <a:endParaRPr lang="en-GB" sz="1300">
                        <a:effectLst/>
                        <a:latin typeface="+mj-lt"/>
                        <a:ea typeface="Calibri"/>
                        <a:cs typeface="Times New Roman"/>
                      </a:endParaRPr>
                    </a:p>
                  </a:txBody>
                  <a:tcPr marL="68580" marR="68580" marT="0" marB="0"/>
                </a:tc>
                <a:tc>
                  <a:txBody>
                    <a:bodyPr/>
                    <a:lstStyle/>
                    <a:p>
                      <a:pPr>
                        <a:lnSpc>
                          <a:spcPct val="150000"/>
                        </a:lnSpc>
                        <a:spcAft>
                          <a:spcPts val="0"/>
                        </a:spcAft>
                      </a:pPr>
                      <a:r>
                        <a:rPr lang="en-IE" sz="1300">
                          <a:effectLst/>
                          <a:latin typeface="+mj-lt"/>
                          <a:ea typeface="Calibri"/>
                          <a:cs typeface="Times New Roman"/>
                        </a:rPr>
                        <a:t>£5M</a:t>
                      </a:r>
                      <a:endParaRPr lang="en-GB" sz="1300">
                        <a:effectLst/>
                        <a:latin typeface="+mj-lt"/>
                        <a:ea typeface="Calibri"/>
                        <a:cs typeface="Times New Roman"/>
                      </a:endParaRPr>
                    </a:p>
                  </a:txBody>
                  <a:tcPr marL="68580" marR="68580" marT="0" marB="0"/>
                </a:tc>
              </a:tr>
              <a:tr h="321819">
                <a:tc>
                  <a:txBody>
                    <a:bodyPr/>
                    <a:lstStyle/>
                    <a:p>
                      <a:pPr>
                        <a:lnSpc>
                          <a:spcPct val="150000"/>
                        </a:lnSpc>
                        <a:spcAft>
                          <a:spcPts val="0"/>
                        </a:spcAft>
                      </a:pPr>
                      <a:r>
                        <a:rPr lang="en-IE" sz="1300" dirty="0">
                          <a:effectLst/>
                          <a:latin typeface="+mj-lt"/>
                          <a:ea typeface="Calibri"/>
                          <a:cs typeface="Times New Roman"/>
                        </a:rPr>
                        <a:t>Shakespeare’s Globe</a:t>
                      </a:r>
                      <a:endParaRPr lang="en-GB" sz="1300" dirty="0">
                        <a:effectLst/>
                        <a:latin typeface="+mj-lt"/>
                        <a:ea typeface="Calibri"/>
                        <a:cs typeface="Times New Roman"/>
                      </a:endParaRPr>
                    </a:p>
                  </a:txBody>
                  <a:tcPr marL="68580" marR="68580" marT="0" marB="0"/>
                </a:tc>
                <a:tc>
                  <a:txBody>
                    <a:bodyPr/>
                    <a:lstStyle/>
                    <a:p>
                      <a:pPr>
                        <a:lnSpc>
                          <a:spcPct val="150000"/>
                        </a:lnSpc>
                        <a:spcAft>
                          <a:spcPts val="0"/>
                        </a:spcAft>
                      </a:pPr>
                      <a:r>
                        <a:rPr lang="en-IE" sz="1300">
                          <a:effectLst/>
                          <a:latin typeface="+mj-lt"/>
                          <a:ea typeface="Calibri"/>
                          <a:cs typeface="Times New Roman"/>
                        </a:rPr>
                        <a:t>£5M</a:t>
                      </a:r>
                      <a:endParaRPr lang="en-GB" sz="1300">
                        <a:effectLst/>
                        <a:latin typeface="+mj-lt"/>
                        <a:ea typeface="Calibri"/>
                        <a:cs typeface="Times New Roman"/>
                      </a:endParaRPr>
                    </a:p>
                  </a:txBody>
                  <a:tcPr marL="68580" marR="68580" marT="0" marB="0"/>
                </a:tc>
              </a:tr>
              <a:tr h="321819">
                <a:tc>
                  <a:txBody>
                    <a:bodyPr/>
                    <a:lstStyle/>
                    <a:p>
                      <a:pPr>
                        <a:lnSpc>
                          <a:spcPct val="150000"/>
                        </a:lnSpc>
                        <a:spcAft>
                          <a:spcPts val="0"/>
                        </a:spcAft>
                      </a:pPr>
                      <a:r>
                        <a:rPr lang="en-IE" sz="1300" dirty="0">
                          <a:effectLst/>
                          <a:latin typeface="+mj-lt"/>
                          <a:ea typeface="Calibri"/>
                          <a:cs typeface="Times New Roman"/>
                        </a:rPr>
                        <a:t>The Shard</a:t>
                      </a:r>
                      <a:endParaRPr lang="en-GB" sz="1300" dirty="0">
                        <a:effectLst/>
                        <a:latin typeface="+mj-lt"/>
                        <a:ea typeface="Calibri"/>
                        <a:cs typeface="Times New Roman"/>
                      </a:endParaRPr>
                    </a:p>
                  </a:txBody>
                  <a:tcPr marL="68580" marR="68580" marT="0" marB="0"/>
                </a:tc>
                <a:tc>
                  <a:txBody>
                    <a:bodyPr/>
                    <a:lstStyle/>
                    <a:p>
                      <a:pPr>
                        <a:lnSpc>
                          <a:spcPct val="150000"/>
                        </a:lnSpc>
                        <a:spcAft>
                          <a:spcPts val="0"/>
                        </a:spcAft>
                      </a:pPr>
                      <a:r>
                        <a:rPr lang="en-IE" sz="1300">
                          <a:effectLst/>
                          <a:latin typeface="+mj-lt"/>
                          <a:ea typeface="Calibri"/>
                          <a:cs typeface="Times New Roman"/>
                        </a:rPr>
                        <a:t>£40M</a:t>
                      </a:r>
                      <a:endParaRPr lang="en-GB" sz="1300">
                        <a:effectLst/>
                        <a:latin typeface="+mj-lt"/>
                        <a:ea typeface="Calibri"/>
                        <a:cs typeface="Times New Roman"/>
                      </a:endParaRPr>
                    </a:p>
                  </a:txBody>
                  <a:tcPr marL="68580" marR="68580" marT="0" marB="0"/>
                </a:tc>
              </a:tr>
              <a:tr h="321819">
                <a:tc>
                  <a:txBody>
                    <a:bodyPr/>
                    <a:lstStyle/>
                    <a:p>
                      <a:pPr>
                        <a:lnSpc>
                          <a:spcPct val="150000"/>
                        </a:lnSpc>
                        <a:spcAft>
                          <a:spcPts val="0"/>
                        </a:spcAft>
                      </a:pPr>
                      <a:r>
                        <a:rPr lang="en-IE" sz="1300" dirty="0">
                          <a:effectLst/>
                          <a:latin typeface="+mj-lt"/>
                          <a:ea typeface="Calibri"/>
                          <a:cs typeface="Times New Roman"/>
                        </a:rPr>
                        <a:t>The Royal Observatory</a:t>
                      </a:r>
                      <a:endParaRPr lang="en-GB" sz="1300" dirty="0">
                        <a:effectLst/>
                        <a:latin typeface="+mj-lt"/>
                        <a:ea typeface="Calibri"/>
                        <a:cs typeface="Times New Roman"/>
                      </a:endParaRPr>
                    </a:p>
                  </a:txBody>
                  <a:tcPr marL="68580" marR="68580" marT="0" marB="0"/>
                </a:tc>
                <a:tc>
                  <a:txBody>
                    <a:bodyPr/>
                    <a:lstStyle/>
                    <a:p>
                      <a:pPr>
                        <a:lnSpc>
                          <a:spcPct val="150000"/>
                        </a:lnSpc>
                        <a:spcAft>
                          <a:spcPts val="0"/>
                        </a:spcAft>
                      </a:pPr>
                      <a:r>
                        <a:rPr lang="en-IE" sz="1300">
                          <a:effectLst/>
                          <a:latin typeface="+mj-lt"/>
                          <a:ea typeface="Calibri"/>
                          <a:cs typeface="Times New Roman"/>
                        </a:rPr>
                        <a:t>£5M</a:t>
                      </a:r>
                      <a:endParaRPr lang="en-GB" sz="1300">
                        <a:effectLst/>
                        <a:latin typeface="+mj-lt"/>
                        <a:ea typeface="Calibri"/>
                        <a:cs typeface="Times New Roman"/>
                      </a:endParaRPr>
                    </a:p>
                  </a:txBody>
                  <a:tcPr marL="68580" marR="68580" marT="0" marB="0"/>
                </a:tc>
              </a:tr>
              <a:tr h="321819">
                <a:tc>
                  <a:txBody>
                    <a:bodyPr/>
                    <a:lstStyle/>
                    <a:p>
                      <a:pPr>
                        <a:lnSpc>
                          <a:spcPct val="150000"/>
                        </a:lnSpc>
                        <a:spcAft>
                          <a:spcPts val="0"/>
                        </a:spcAft>
                      </a:pPr>
                      <a:r>
                        <a:rPr lang="en-IE" sz="1300">
                          <a:effectLst/>
                          <a:latin typeface="+mj-lt"/>
                          <a:ea typeface="Calibri"/>
                          <a:cs typeface="Times New Roman"/>
                        </a:rPr>
                        <a:t>Tate Modern</a:t>
                      </a:r>
                      <a:endParaRPr lang="en-GB" sz="1300">
                        <a:effectLst/>
                        <a:latin typeface="+mj-lt"/>
                        <a:ea typeface="Calibri"/>
                        <a:cs typeface="Times New Roman"/>
                      </a:endParaRPr>
                    </a:p>
                  </a:txBody>
                  <a:tcPr marL="68580" marR="68580" marT="0" marB="0"/>
                </a:tc>
                <a:tc>
                  <a:txBody>
                    <a:bodyPr/>
                    <a:lstStyle/>
                    <a:p>
                      <a:pPr>
                        <a:lnSpc>
                          <a:spcPct val="150000"/>
                        </a:lnSpc>
                        <a:spcAft>
                          <a:spcPts val="0"/>
                        </a:spcAft>
                      </a:pPr>
                      <a:r>
                        <a:rPr lang="en-IE" sz="1300">
                          <a:effectLst/>
                          <a:latin typeface="+mj-lt"/>
                          <a:ea typeface="Calibri"/>
                          <a:cs typeface="Times New Roman"/>
                        </a:rPr>
                        <a:t>£10M</a:t>
                      </a:r>
                      <a:endParaRPr lang="en-GB" sz="1300">
                        <a:effectLst/>
                        <a:latin typeface="+mj-lt"/>
                        <a:ea typeface="Calibri"/>
                        <a:cs typeface="Times New Roman"/>
                      </a:endParaRPr>
                    </a:p>
                  </a:txBody>
                  <a:tcPr marL="68580" marR="68580" marT="0" marB="0"/>
                </a:tc>
              </a:tr>
              <a:tr h="321819">
                <a:tc>
                  <a:txBody>
                    <a:bodyPr/>
                    <a:lstStyle/>
                    <a:p>
                      <a:pPr>
                        <a:lnSpc>
                          <a:spcPct val="150000"/>
                        </a:lnSpc>
                        <a:spcAft>
                          <a:spcPts val="0"/>
                        </a:spcAft>
                      </a:pPr>
                      <a:r>
                        <a:rPr lang="en-IE" sz="1300" dirty="0">
                          <a:effectLst/>
                          <a:latin typeface="+mj-lt"/>
                          <a:ea typeface="Calibri"/>
                          <a:cs typeface="Times New Roman"/>
                        </a:rPr>
                        <a:t>Piccadilly Circus</a:t>
                      </a:r>
                      <a:endParaRPr lang="en-GB" sz="1300" dirty="0">
                        <a:effectLst/>
                        <a:latin typeface="+mj-lt"/>
                        <a:ea typeface="Calibri"/>
                        <a:cs typeface="Times New Roman"/>
                      </a:endParaRPr>
                    </a:p>
                  </a:txBody>
                  <a:tcPr marL="68580" marR="68580" marT="0" marB="0"/>
                </a:tc>
                <a:tc>
                  <a:txBody>
                    <a:bodyPr/>
                    <a:lstStyle/>
                    <a:p>
                      <a:pPr>
                        <a:lnSpc>
                          <a:spcPct val="150000"/>
                        </a:lnSpc>
                        <a:spcAft>
                          <a:spcPts val="0"/>
                        </a:spcAft>
                      </a:pPr>
                      <a:r>
                        <a:rPr lang="en-IE" sz="1300">
                          <a:effectLst/>
                          <a:latin typeface="+mj-lt"/>
                          <a:ea typeface="Calibri"/>
                          <a:cs typeface="Times New Roman"/>
                        </a:rPr>
                        <a:t>£30M</a:t>
                      </a:r>
                      <a:endParaRPr lang="en-GB" sz="1300">
                        <a:effectLst/>
                        <a:latin typeface="+mj-lt"/>
                        <a:ea typeface="Calibri"/>
                        <a:cs typeface="Times New Roman"/>
                      </a:endParaRPr>
                    </a:p>
                  </a:txBody>
                  <a:tcPr marL="68580" marR="68580" marT="0" marB="0"/>
                </a:tc>
              </a:tr>
              <a:tr h="321819">
                <a:tc>
                  <a:txBody>
                    <a:bodyPr/>
                    <a:lstStyle/>
                    <a:p>
                      <a:pPr>
                        <a:lnSpc>
                          <a:spcPct val="150000"/>
                        </a:lnSpc>
                        <a:spcAft>
                          <a:spcPts val="0"/>
                        </a:spcAft>
                      </a:pPr>
                      <a:r>
                        <a:rPr lang="en-IE" sz="1300" dirty="0">
                          <a:effectLst/>
                          <a:latin typeface="+mj-lt"/>
                          <a:ea typeface="Calibri"/>
                          <a:cs typeface="Times New Roman"/>
                        </a:rPr>
                        <a:t>Tower of London</a:t>
                      </a:r>
                      <a:endParaRPr lang="en-GB" sz="1300" dirty="0">
                        <a:effectLst/>
                        <a:latin typeface="+mj-lt"/>
                        <a:ea typeface="Calibri"/>
                        <a:cs typeface="Times New Roman"/>
                      </a:endParaRPr>
                    </a:p>
                  </a:txBody>
                  <a:tcPr marL="68580" marR="68580" marT="0" marB="0"/>
                </a:tc>
                <a:tc>
                  <a:txBody>
                    <a:bodyPr/>
                    <a:lstStyle/>
                    <a:p>
                      <a:pPr>
                        <a:lnSpc>
                          <a:spcPct val="150000"/>
                        </a:lnSpc>
                        <a:spcAft>
                          <a:spcPts val="0"/>
                        </a:spcAft>
                      </a:pPr>
                      <a:r>
                        <a:rPr lang="en-IE" sz="1300">
                          <a:effectLst/>
                          <a:latin typeface="+mj-lt"/>
                          <a:ea typeface="Calibri"/>
                          <a:cs typeface="Times New Roman"/>
                        </a:rPr>
                        <a:t>£10M</a:t>
                      </a:r>
                      <a:endParaRPr lang="en-GB" sz="1300">
                        <a:effectLst/>
                        <a:latin typeface="+mj-lt"/>
                        <a:ea typeface="Calibri"/>
                        <a:cs typeface="Times New Roman"/>
                      </a:endParaRPr>
                    </a:p>
                  </a:txBody>
                  <a:tcPr marL="68580" marR="68580" marT="0" marB="0"/>
                </a:tc>
              </a:tr>
              <a:tr h="318932">
                <a:tc>
                  <a:txBody>
                    <a:bodyPr/>
                    <a:lstStyle/>
                    <a:p>
                      <a:pPr>
                        <a:lnSpc>
                          <a:spcPct val="150000"/>
                        </a:lnSpc>
                        <a:spcAft>
                          <a:spcPts val="0"/>
                        </a:spcAft>
                      </a:pPr>
                      <a:r>
                        <a:rPr lang="en-IE" sz="1300" dirty="0">
                          <a:effectLst/>
                          <a:latin typeface="+mj-lt"/>
                          <a:ea typeface="Calibri"/>
                          <a:cs typeface="Times New Roman"/>
                        </a:rPr>
                        <a:t>Wembley Stadium</a:t>
                      </a:r>
                      <a:endParaRPr lang="en-GB" sz="1300" dirty="0">
                        <a:effectLst/>
                        <a:latin typeface="+mj-lt"/>
                        <a:ea typeface="Calibri"/>
                        <a:cs typeface="Times New Roman"/>
                      </a:endParaRPr>
                    </a:p>
                  </a:txBody>
                  <a:tcPr marL="68580" marR="68580" marT="0" marB="0"/>
                </a:tc>
                <a:tc>
                  <a:txBody>
                    <a:bodyPr/>
                    <a:lstStyle/>
                    <a:p>
                      <a:pPr>
                        <a:lnSpc>
                          <a:spcPct val="150000"/>
                        </a:lnSpc>
                        <a:spcAft>
                          <a:spcPts val="0"/>
                        </a:spcAft>
                      </a:pPr>
                      <a:r>
                        <a:rPr lang="en-IE" sz="1300" dirty="0">
                          <a:effectLst/>
                          <a:latin typeface="+mj-lt"/>
                          <a:ea typeface="Calibri"/>
                          <a:cs typeface="Times New Roman"/>
                        </a:rPr>
                        <a:t>£20M</a:t>
                      </a:r>
                      <a:endParaRPr lang="en-GB" sz="1300" dirty="0">
                        <a:effectLst/>
                        <a:latin typeface="+mj-lt"/>
                        <a:ea typeface="Calibri"/>
                        <a:cs typeface="Times New Roman"/>
                      </a:endParaRPr>
                    </a:p>
                  </a:txBody>
                  <a:tcPr marL="68580" marR="68580" marT="0" marB="0"/>
                </a:tc>
              </a:tr>
            </a:tbl>
          </a:graphicData>
        </a:graphic>
      </p:graphicFrame>
      <p:graphicFrame>
        <p:nvGraphicFramePr>
          <p:cNvPr id="6" name="Table 5"/>
          <p:cNvGraphicFramePr>
            <a:graphicFrameLocks noGrp="1"/>
          </p:cNvGraphicFramePr>
          <p:nvPr>
            <p:extLst>
              <p:ext uri="{D42A27DB-BD31-4B8C-83A1-F6EECF244321}">
                <p14:modId xmlns:p14="http://schemas.microsoft.com/office/powerpoint/2010/main" val="3763491652"/>
              </p:ext>
            </p:extLst>
          </p:nvPr>
        </p:nvGraphicFramePr>
        <p:xfrm>
          <a:off x="5940152" y="1700808"/>
          <a:ext cx="2524418" cy="3960438"/>
        </p:xfrm>
        <a:graphic>
          <a:graphicData uri="http://schemas.openxmlformats.org/drawingml/2006/table">
            <a:tbl>
              <a:tblPr firstRow="1">
                <a:tableStyleId>{5C22544A-7EE6-4342-B048-85BDC9FD1C3A}</a:tableStyleId>
              </a:tblPr>
              <a:tblGrid>
                <a:gridCol w="1760697"/>
                <a:gridCol w="763721"/>
              </a:tblGrid>
              <a:tr h="425629">
                <a:tc>
                  <a:txBody>
                    <a:bodyPr/>
                    <a:lstStyle/>
                    <a:p>
                      <a:pPr marL="0" marR="0" indent="0" algn="l" defTabSz="914400" rtl="0" eaLnBrk="1" fontAlgn="auto" latinLnBrk="0" hangingPunct="1">
                        <a:lnSpc>
                          <a:spcPct val="150000"/>
                        </a:lnSpc>
                        <a:spcBef>
                          <a:spcPts val="0"/>
                        </a:spcBef>
                        <a:spcAft>
                          <a:spcPts val="0"/>
                        </a:spcAft>
                        <a:buClrTx/>
                        <a:buSzTx/>
                        <a:buFontTx/>
                        <a:buNone/>
                        <a:tabLst/>
                        <a:defRPr/>
                      </a:pPr>
                      <a:r>
                        <a:rPr lang="en-IE" sz="1200" b="1" i="1" kern="1200" dirty="0" smtClean="0">
                          <a:solidFill>
                            <a:schemeClr val="dk1"/>
                          </a:solidFill>
                          <a:effectLst/>
                          <a:latin typeface="+mn-lt"/>
                          <a:ea typeface="+mn-ea"/>
                          <a:cs typeface="+mn-cs"/>
                        </a:rPr>
                        <a:t>Name of attraction</a:t>
                      </a:r>
                      <a:endParaRPr lang="en-GB" sz="1200" dirty="0">
                        <a:effectLst/>
                        <a:latin typeface="Calibri"/>
                        <a:ea typeface="Calibri"/>
                        <a:cs typeface="Times New Roman"/>
                      </a:endParaRPr>
                    </a:p>
                  </a:txBody>
                  <a:tcPr marL="68580" marR="68580" marT="0" marB="0"/>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IE" sz="1000" b="1" i="1" kern="1200" dirty="0" smtClean="0">
                          <a:solidFill>
                            <a:schemeClr val="dk1"/>
                          </a:solidFill>
                          <a:effectLst/>
                          <a:latin typeface="+mn-lt"/>
                          <a:ea typeface="+mn-ea"/>
                          <a:cs typeface="+mn-cs"/>
                        </a:rPr>
                        <a:t>Price (M = million)</a:t>
                      </a:r>
                      <a:endParaRPr lang="en-GB" sz="1000" dirty="0"/>
                    </a:p>
                  </a:txBody>
                  <a:tcPr/>
                </a:tc>
              </a:tr>
              <a:tr h="347859">
                <a:tc>
                  <a:txBody>
                    <a:bodyPr/>
                    <a:lstStyle/>
                    <a:p>
                      <a:pPr>
                        <a:lnSpc>
                          <a:spcPct val="150000"/>
                        </a:lnSpc>
                        <a:spcAft>
                          <a:spcPts val="0"/>
                        </a:spcAft>
                      </a:pPr>
                      <a:r>
                        <a:rPr lang="en-IE" sz="1300" dirty="0">
                          <a:effectLst/>
                          <a:latin typeface="Calibri"/>
                          <a:ea typeface="Calibri"/>
                          <a:cs typeface="Times New Roman"/>
                        </a:rPr>
                        <a:t>Trafalgar Square</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£30M</a:t>
                      </a:r>
                      <a:endParaRPr lang="en-GB" sz="1300">
                        <a:effectLst/>
                        <a:latin typeface="Calibri"/>
                        <a:ea typeface="Calibri"/>
                        <a:cs typeface="Times New Roman"/>
                      </a:endParaRPr>
                    </a:p>
                  </a:txBody>
                  <a:tcPr marL="68580" marR="68580" marT="0" marB="0"/>
                </a:tc>
              </a:tr>
              <a:tr h="311881">
                <a:tc>
                  <a:txBody>
                    <a:bodyPr/>
                    <a:lstStyle/>
                    <a:p>
                      <a:pPr>
                        <a:lnSpc>
                          <a:spcPct val="150000"/>
                        </a:lnSpc>
                        <a:spcAft>
                          <a:spcPts val="0"/>
                        </a:spcAft>
                      </a:pPr>
                      <a:r>
                        <a:rPr lang="en-IE" sz="1300">
                          <a:effectLst/>
                          <a:latin typeface="Calibri"/>
                          <a:ea typeface="Calibri"/>
                          <a:cs typeface="Times New Roman"/>
                        </a:rPr>
                        <a:t>London Eye</a:t>
                      </a:r>
                      <a:endParaRPr lang="en-GB" sz="130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£20M</a:t>
                      </a:r>
                      <a:endParaRPr lang="en-GB" sz="1300">
                        <a:effectLst/>
                        <a:latin typeface="Calibri"/>
                        <a:ea typeface="Calibri"/>
                        <a:cs typeface="Times New Roman"/>
                      </a:endParaRPr>
                    </a:p>
                  </a:txBody>
                  <a:tcPr marL="68580" marR="68580" marT="0" marB="0"/>
                </a:tc>
              </a:tr>
              <a:tr h="372288">
                <a:tc>
                  <a:txBody>
                    <a:bodyPr/>
                    <a:lstStyle/>
                    <a:p>
                      <a:pPr>
                        <a:lnSpc>
                          <a:spcPct val="150000"/>
                        </a:lnSpc>
                        <a:spcAft>
                          <a:spcPts val="0"/>
                        </a:spcAft>
                      </a:pPr>
                      <a:r>
                        <a:rPr lang="en-IE" sz="1300">
                          <a:effectLst/>
                          <a:latin typeface="Calibri"/>
                          <a:ea typeface="Calibri"/>
                          <a:cs typeface="Times New Roman"/>
                        </a:rPr>
                        <a:t>Westminster Abbey</a:t>
                      </a:r>
                      <a:endParaRPr lang="en-GB" sz="130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£20M</a:t>
                      </a:r>
                      <a:endParaRPr lang="en-GB" sz="1300">
                        <a:effectLst/>
                        <a:latin typeface="Calibri"/>
                        <a:ea typeface="Calibri"/>
                        <a:cs typeface="Times New Roman"/>
                      </a:endParaRPr>
                    </a:p>
                  </a:txBody>
                  <a:tcPr marL="68580" marR="68580" marT="0" marB="0"/>
                </a:tc>
              </a:tr>
              <a:tr h="311881">
                <a:tc>
                  <a:txBody>
                    <a:bodyPr/>
                    <a:lstStyle/>
                    <a:p>
                      <a:pPr>
                        <a:lnSpc>
                          <a:spcPct val="150000"/>
                        </a:lnSpc>
                        <a:spcAft>
                          <a:spcPts val="0"/>
                        </a:spcAft>
                      </a:pPr>
                      <a:r>
                        <a:rPr lang="en-IE" sz="1300">
                          <a:effectLst/>
                          <a:latin typeface="Calibri"/>
                          <a:ea typeface="Calibri"/>
                          <a:cs typeface="Times New Roman"/>
                        </a:rPr>
                        <a:t>Big Ben</a:t>
                      </a:r>
                      <a:endParaRPr lang="en-GB" sz="130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£20M</a:t>
                      </a:r>
                      <a:endParaRPr lang="en-GB" sz="1300">
                        <a:effectLst/>
                        <a:latin typeface="Calibri"/>
                        <a:ea typeface="Calibri"/>
                        <a:cs typeface="Times New Roman"/>
                      </a:endParaRPr>
                    </a:p>
                  </a:txBody>
                  <a:tcPr marL="68580" marR="68580" marT="0" marB="0"/>
                </a:tc>
              </a:tr>
              <a:tr h="311881">
                <a:tc>
                  <a:txBody>
                    <a:bodyPr/>
                    <a:lstStyle/>
                    <a:p>
                      <a:pPr>
                        <a:lnSpc>
                          <a:spcPct val="150000"/>
                        </a:lnSpc>
                        <a:spcAft>
                          <a:spcPts val="0"/>
                        </a:spcAft>
                      </a:pPr>
                      <a:r>
                        <a:rPr lang="en-IE" sz="1300" dirty="0">
                          <a:effectLst/>
                          <a:latin typeface="Calibri"/>
                          <a:ea typeface="Calibri"/>
                          <a:cs typeface="Times New Roman"/>
                        </a:rPr>
                        <a:t>Buckingham Palace</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£30M</a:t>
                      </a:r>
                      <a:endParaRPr lang="en-GB" sz="1300">
                        <a:effectLst/>
                        <a:latin typeface="Calibri"/>
                        <a:ea typeface="Calibri"/>
                        <a:cs typeface="Times New Roman"/>
                      </a:endParaRPr>
                    </a:p>
                  </a:txBody>
                  <a:tcPr marL="68580" marR="68580" marT="0" marB="0"/>
                </a:tc>
              </a:tr>
              <a:tr h="311881">
                <a:tc>
                  <a:txBody>
                    <a:bodyPr/>
                    <a:lstStyle/>
                    <a:p>
                      <a:pPr>
                        <a:lnSpc>
                          <a:spcPct val="150000"/>
                        </a:lnSpc>
                        <a:spcAft>
                          <a:spcPts val="0"/>
                        </a:spcAft>
                      </a:pPr>
                      <a:r>
                        <a:rPr lang="en-IE" sz="1300">
                          <a:effectLst/>
                          <a:latin typeface="Calibri"/>
                          <a:ea typeface="Calibri"/>
                          <a:cs typeface="Times New Roman"/>
                        </a:rPr>
                        <a:t>10 Downing Street</a:t>
                      </a:r>
                      <a:endParaRPr lang="en-GB" sz="130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£10M</a:t>
                      </a:r>
                      <a:endParaRPr lang="en-GB" sz="1300">
                        <a:effectLst/>
                        <a:latin typeface="Calibri"/>
                        <a:ea typeface="Calibri"/>
                        <a:cs typeface="Times New Roman"/>
                      </a:endParaRPr>
                    </a:p>
                  </a:txBody>
                  <a:tcPr marL="68580" marR="68580" marT="0" marB="0"/>
                </a:tc>
              </a:tr>
              <a:tr h="311881">
                <a:tc>
                  <a:txBody>
                    <a:bodyPr/>
                    <a:lstStyle/>
                    <a:p>
                      <a:pPr>
                        <a:lnSpc>
                          <a:spcPct val="150000"/>
                        </a:lnSpc>
                        <a:spcAft>
                          <a:spcPts val="0"/>
                        </a:spcAft>
                      </a:pPr>
                      <a:r>
                        <a:rPr lang="en-IE" sz="1300" dirty="0">
                          <a:effectLst/>
                          <a:latin typeface="Calibri"/>
                          <a:ea typeface="Calibri"/>
                          <a:cs typeface="Times New Roman"/>
                        </a:rPr>
                        <a:t>Tower Bridge</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£10M</a:t>
                      </a:r>
                      <a:endParaRPr lang="en-GB" sz="1300">
                        <a:effectLst/>
                        <a:latin typeface="Calibri"/>
                        <a:ea typeface="Calibri"/>
                        <a:cs typeface="Times New Roman"/>
                      </a:endParaRPr>
                    </a:p>
                  </a:txBody>
                  <a:tcPr marL="68580" marR="68580" marT="0" marB="0"/>
                </a:tc>
              </a:tr>
              <a:tr h="319613">
                <a:tc>
                  <a:txBody>
                    <a:bodyPr/>
                    <a:lstStyle/>
                    <a:p>
                      <a:pPr>
                        <a:lnSpc>
                          <a:spcPct val="150000"/>
                        </a:lnSpc>
                        <a:spcAft>
                          <a:spcPts val="0"/>
                        </a:spcAft>
                      </a:pPr>
                      <a:r>
                        <a:rPr lang="en-IE" sz="1300" dirty="0" smtClean="0">
                          <a:effectLst/>
                          <a:latin typeface="Calibri"/>
                          <a:ea typeface="Calibri"/>
                          <a:cs typeface="Times New Roman"/>
                        </a:rPr>
                        <a:t>St. Paul’s </a:t>
                      </a:r>
                      <a:r>
                        <a:rPr lang="en-IE" sz="1300" dirty="0">
                          <a:effectLst/>
                          <a:latin typeface="Calibri"/>
                          <a:ea typeface="Calibri"/>
                          <a:cs typeface="Times New Roman"/>
                        </a:rPr>
                        <a:t>Cathedral</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£10M</a:t>
                      </a:r>
                      <a:endParaRPr lang="en-GB" sz="1300">
                        <a:effectLst/>
                        <a:latin typeface="Calibri"/>
                        <a:ea typeface="Calibri"/>
                        <a:cs typeface="Times New Roman"/>
                      </a:endParaRPr>
                    </a:p>
                  </a:txBody>
                  <a:tcPr marL="68580" marR="68580" marT="0" marB="0"/>
                </a:tc>
              </a:tr>
              <a:tr h="623763">
                <a:tc>
                  <a:txBody>
                    <a:bodyPr/>
                    <a:lstStyle/>
                    <a:p>
                      <a:pPr>
                        <a:lnSpc>
                          <a:spcPct val="150000"/>
                        </a:lnSpc>
                        <a:spcAft>
                          <a:spcPts val="0"/>
                        </a:spcAft>
                      </a:pPr>
                      <a:r>
                        <a:rPr lang="en-IE" sz="1300" dirty="0">
                          <a:effectLst/>
                          <a:latin typeface="Calibri"/>
                          <a:ea typeface="Calibri"/>
                          <a:cs typeface="Times New Roman"/>
                        </a:rPr>
                        <a:t>Monument to the </a:t>
                      </a:r>
                      <a:endParaRPr lang="en-IE" sz="1300" dirty="0" smtClean="0">
                        <a:effectLst/>
                        <a:latin typeface="Calibri"/>
                        <a:ea typeface="Calibri"/>
                        <a:cs typeface="Times New Roman"/>
                      </a:endParaRPr>
                    </a:p>
                    <a:p>
                      <a:pPr>
                        <a:lnSpc>
                          <a:spcPct val="150000"/>
                        </a:lnSpc>
                        <a:spcAft>
                          <a:spcPts val="0"/>
                        </a:spcAft>
                      </a:pPr>
                      <a:r>
                        <a:rPr lang="en-IE" sz="1300" dirty="0" smtClean="0">
                          <a:effectLst/>
                          <a:latin typeface="Calibri"/>
                          <a:ea typeface="Calibri"/>
                          <a:cs typeface="Times New Roman"/>
                        </a:rPr>
                        <a:t>Fire </a:t>
                      </a:r>
                      <a:r>
                        <a:rPr lang="en-IE" sz="1300" dirty="0">
                          <a:effectLst/>
                          <a:latin typeface="Calibri"/>
                          <a:ea typeface="Calibri"/>
                          <a:cs typeface="Times New Roman"/>
                        </a:rPr>
                        <a:t>of London</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a:effectLst/>
                          <a:latin typeface="Calibri"/>
                          <a:ea typeface="Calibri"/>
                          <a:cs typeface="Times New Roman"/>
                        </a:rPr>
                        <a:t>£5M</a:t>
                      </a:r>
                      <a:endParaRPr lang="en-GB" sz="1300">
                        <a:effectLst/>
                        <a:latin typeface="Calibri"/>
                        <a:ea typeface="Calibri"/>
                        <a:cs typeface="Times New Roman"/>
                      </a:endParaRPr>
                    </a:p>
                  </a:txBody>
                  <a:tcPr marL="68580" marR="68580" marT="0" marB="0"/>
                </a:tc>
              </a:tr>
              <a:tr h="311881">
                <a:tc>
                  <a:txBody>
                    <a:bodyPr/>
                    <a:lstStyle/>
                    <a:p>
                      <a:pPr>
                        <a:lnSpc>
                          <a:spcPct val="150000"/>
                        </a:lnSpc>
                        <a:spcAft>
                          <a:spcPts val="0"/>
                        </a:spcAft>
                      </a:pPr>
                      <a:r>
                        <a:rPr lang="en-IE" sz="1300" dirty="0">
                          <a:effectLst/>
                          <a:latin typeface="Calibri"/>
                          <a:ea typeface="Calibri"/>
                          <a:cs typeface="Times New Roman"/>
                        </a:rPr>
                        <a:t>London Bus</a:t>
                      </a:r>
                      <a:endParaRPr lang="en-GB" sz="1300" dirty="0">
                        <a:effectLst/>
                        <a:latin typeface="Calibri"/>
                        <a:ea typeface="Calibri"/>
                        <a:cs typeface="Times New Roman"/>
                      </a:endParaRPr>
                    </a:p>
                  </a:txBody>
                  <a:tcPr marL="68580" marR="68580" marT="0" marB="0"/>
                </a:tc>
                <a:tc>
                  <a:txBody>
                    <a:bodyPr/>
                    <a:lstStyle/>
                    <a:p>
                      <a:pPr>
                        <a:lnSpc>
                          <a:spcPct val="150000"/>
                        </a:lnSpc>
                        <a:spcAft>
                          <a:spcPts val="0"/>
                        </a:spcAft>
                      </a:pPr>
                      <a:r>
                        <a:rPr lang="en-IE" sz="1300" dirty="0">
                          <a:effectLst/>
                          <a:latin typeface="Calibri"/>
                          <a:ea typeface="Calibri"/>
                          <a:cs typeface="Times New Roman"/>
                        </a:rPr>
                        <a:t>£5M</a:t>
                      </a:r>
                      <a:endParaRPr lang="en-GB" sz="1300" dirty="0">
                        <a:effectLst/>
                        <a:latin typeface="Calibri"/>
                        <a:ea typeface="Calibri"/>
                        <a:cs typeface="Times New Roman"/>
                      </a:endParaRPr>
                    </a:p>
                  </a:txBody>
                  <a:tcPr marL="68580" marR="68580" marT="0" marB="0"/>
                </a:tc>
              </a:tr>
            </a:tbl>
          </a:graphicData>
        </a:graphic>
      </p:graphicFrame>
    </p:spTree>
    <p:extLst>
      <p:ext uri="{BB962C8B-B14F-4D97-AF65-F5344CB8AC3E}">
        <p14:creationId xmlns:p14="http://schemas.microsoft.com/office/powerpoint/2010/main" val="277934912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a:t>
            </a:r>
            <a:r>
              <a:rPr lang="en-IE" sz="1800" dirty="0" smtClean="0">
                <a:latin typeface="Calibri (body)"/>
              </a:rPr>
              <a:t>2</a:t>
            </a:r>
            <a:endParaRPr lang="en-IE" sz="1800" dirty="0">
              <a:latin typeface="Calibri (body)"/>
            </a:endParaRPr>
          </a:p>
          <a:p>
            <a:pPr algn="l"/>
            <a:endParaRPr lang="en-IE" sz="1800" dirty="0"/>
          </a:p>
          <a:p>
            <a:pPr algn="l"/>
            <a:r>
              <a:rPr lang="en-IE" sz="1800" b="1" dirty="0">
                <a:latin typeface="Calibri" panose="020F0502020204030204" pitchFamily="34" charset="0"/>
                <a:cs typeface="Times New Roman" panose="02020603050405020304" pitchFamily="18" charset="0"/>
              </a:rPr>
              <a:t>Event: </a:t>
            </a:r>
          </a:p>
          <a:p>
            <a:pPr algn="l"/>
            <a:r>
              <a:rPr lang="en-IE" sz="1800" dirty="0">
                <a:latin typeface="Calibri" panose="020F0502020204030204" pitchFamily="34" charset="0"/>
                <a:cs typeface="Times New Roman" panose="02020603050405020304" pitchFamily="18" charset="0"/>
              </a:rPr>
              <a:t>There are a lot of school tours this </a:t>
            </a:r>
            <a:r>
              <a:rPr lang="en-IE" sz="1800" dirty="0" smtClean="0">
                <a:latin typeface="Calibri" panose="020F0502020204030204" pitchFamily="34" charset="0"/>
                <a:cs typeface="Times New Roman" panose="02020603050405020304" pitchFamily="18" charset="0"/>
              </a:rPr>
              <a:t>year, </a:t>
            </a:r>
            <a:r>
              <a:rPr lang="en-IE" sz="1800" dirty="0">
                <a:latin typeface="Calibri" panose="020F0502020204030204" pitchFamily="34" charset="0"/>
                <a:cs typeface="Times New Roman" panose="02020603050405020304" pitchFamily="18" charset="0"/>
              </a:rPr>
              <a:t>and the museums are very popular. If you have a </a:t>
            </a:r>
            <a:r>
              <a:rPr lang="en-IE" sz="1800" dirty="0" smtClean="0">
                <a:latin typeface="Calibri" panose="020F0502020204030204" pitchFamily="34" charset="0"/>
                <a:cs typeface="Times New Roman" panose="02020603050405020304" pitchFamily="18" charset="0"/>
              </a:rPr>
              <a:t>‘museum’ </a:t>
            </a:r>
            <a:r>
              <a:rPr lang="en-IE" sz="1800" dirty="0">
                <a:latin typeface="Calibri" panose="020F0502020204030204" pitchFamily="34" charset="0"/>
                <a:cs typeface="Times New Roman" panose="02020603050405020304" pitchFamily="18" charset="0"/>
              </a:rPr>
              <a:t>building, </a:t>
            </a:r>
            <a:r>
              <a:rPr lang="en-IE" sz="1800" dirty="0" smtClean="0">
                <a:latin typeface="Calibri" panose="020F0502020204030204" pitchFamily="34" charset="0"/>
                <a:cs typeface="Times New Roman" panose="02020603050405020304" pitchFamily="18" charset="0"/>
              </a:rPr>
              <a:t>you win </a:t>
            </a:r>
            <a:r>
              <a:rPr lang="en-IE" sz="1800" dirty="0">
                <a:latin typeface="Calibri" panose="020F0502020204030204" pitchFamily="34" charset="0"/>
                <a:cs typeface="Times New Roman" panose="02020603050405020304" pitchFamily="18" charset="0"/>
              </a:rPr>
              <a:t>an extra £20M</a:t>
            </a:r>
            <a:r>
              <a:rPr lang="en-IE" sz="1800" dirty="0" smtClean="0">
                <a:latin typeface="Calibri" panose="020F0502020204030204" pitchFamily="34" charset="0"/>
                <a:cs typeface="Times New Roman" panose="02020603050405020304" pitchFamily="18" charset="0"/>
              </a:rPr>
              <a:t>. (This </a:t>
            </a:r>
            <a:r>
              <a:rPr lang="en-IE" sz="1800" dirty="0">
                <a:latin typeface="Calibri" panose="020F0502020204030204" pitchFamily="34" charset="0"/>
                <a:cs typeface="Times New Roman" panose="02020603050405020304" pitchFamily="18" charset="0"/>
              </a:rPr>
              <a:t>includes all cards with </a:t>
            </a:r>
            <a:r>
              <a:rPr lang="en-IE" sz="1800" dirty="0" smtClean="0">
                <a:latin typeface="Calibri" panose="020F0502020204030204" pitchFamily="34" charset="0"/>
                <a:cs typeface="Times New Roman" panose="02020603050405020304" pitchFamily="18" charset="0"/>
              </a:rPr>
              <a:t>‘museum’ </a:t>
            </a:r>
            <a:r>
              <a:rPr lang="en-IE" sz="1800" dirty="0">
                <a:latin typeface="Calibri" panose="020F0502020204030204" pitchFamily="34" charset="0"/>
                <a:cs typeface="Times New Roman" panose="02020603050405020304" pitchFamily="18" charset="0"/>
              </a:rPr>
              <a:t>in the name and also Madame </a:t>
            </a:r>
            <a:r>
              <a:rPr lang="en-IE" sz="1800" dirty="0" smtClean="0">
                <a:latin typeface="Calibri" panose="020F0502020204030204" pitchFamily="34" charset="0"/>
                <a:cs typeface="Times New Roman" panose="02020603050405020304" pitchFamily="18" charset="0"/>
              </a:rPr>
              <a:t>Tussauds.)</a:t>
            </a:r>
            <a:endParaRPr lang="en-IE" sz="1800" dirty="0">
              <a:latin typeface="Calibri" panose="020F0502020204030204" pitchFamily="34" charset="0"/>
              <a:cs typeface="Times New Roman" panose="02020603050405020304" pitchFamily="18" charset="0"/>
            </a:endParaRPr>
          </a:p>
          <a:p>
            <a:pPr algn="l"/>
            <a:endParaRPr lang="en-IE" sz="1800" dirty="0">
              <a:latin typeface="Calibri" panose="020F0502020204030204" pitchFamily="34" charset="0"/>
              <a:cs typeface="Times New Roman" panose="02020603050405020304" pitchFamily="18" charset="0"/>
            </a:endParaRPr>
          </a:p>
          <a:p>
            <a:pPr algn="l"/>
            <a:r>
              <a:rPr lang="en-IE" sz="1800" b="1" dirty="0">
                <a:latin typeface="Calibri" panose="020F0502020204030204" pitchFamily="34" charset="0"/>
                <a:cs typeface="Times New Roman" panose="02020603050405020304" pitchFamily="18" charset="0"/>
              </a:rPr>
              <a:t>Instruction:</a:t>
            </a:r>
          </a:p>
          <a:p>
            <a:pPr algn="l"/>
            <a:r>
              <a:rPr lang="en-IE" sz="1800" dirty="0">
                <a:latin typeface="Calibri" panose="020F0502020204030204" pitchFamily="34" charset="0"/>
                <a:cs typeface="Times New Roman" panose="02020603050405020304" pitchFamily="18" charset="0"/>
              </a:rPr>
              <a:t>Add £20M to your My </a:t>
            </a:r>
            <a:r>
              <a:rPr lang="en-IE" sz="1800" dirty="0" smtClean="0">
                <a:latin typeface="Calibri" panose="020F0502020204030204" pitchFamily="34" charset="0"/>
                <a:cs typeface="Times New Roman" panose="02020603050405020304" pitchFamily="18" charset="0"/>
              </a:rPr>
              <a:t>Money </a:t>
            </a:r>
            <a:r>
              <a:rPr lang="en-IE" sz="1800" dirty="0">
                <a:latin typeface="Calibri" panose="020F0502020204030204" pitchFamily="34" charset="0"/>
                <a:cs typeface="Times New Roman" panose="02020603050405020304" pitchFamily="18" charset="0"/>
              </a:rPr>
              <a:t>sheet if you have a </a:t>
            </a:r>
            <a:r>
              <a:rPr lang="en-IE" sz="1800" dirty="0" smtClean="0">
                <a:latin typeface="Calibri" panose="020F0502020204030204" pitchFamily="34" charset="0"/>
                <a:cs typeface="Times New Roman" panose="02020603050405020304" pitchFamily="18" charset="0"/>
              </a:rPr>
              <a:t>museum. </a:t>
            </a:r>
          </a:p>
          <a:p>
            <a:pPr algn="l"/>
            <a:endParaRPr lang="en-IE" sz="1800" dirty="0">
              <a:latin typeface="Calibri" panose="020F0502020204030204" pitchFamily="34" charset="0"/>
              <a:cs typeface="Times New Roman" panose="02020603050405020304" pitchFamily="18" charset="0"/>
            </a:endParaRPr>
          </a:p>
          <a:p>
            <a:pPr algn="l"/>
            <a:r>
              <a:rPr lang="en-IE" sz="1800" dirty="0" smtClean="0">
                <a:latin typeface="Calibri" panose="020F0502020204030204" pitchFamily="34" charset="0"/>
                <a:cs typeface="Times New Roman" panose="02020603050405020304" pitchFamily="18" charset="0"/>
              </a:rPr>
              <a:t>Then </a:t>
            </a:r>
            <a:r>
              <a:rPr lang="en-IE" sz="1800" dirty="0">
                <a:latin typeface="Calibri" panose="020F0502020204030204" pitchFamily="34" charset="0"/>
                <a:cs typeface="Times New Roman" panose="02020603050405020304" pitchFamily="18" charset="0"/>
              </a:rPr>
              <a:t>all pairs decide if you want to buy ONE more attraction. Roll the dice to decide which pair can </a:t>
            </a:r>
            <a:r>
              <a:rPr lang="en-IE" sz="1800" dirty="0" smtClean="0">
                <a:latin typeface="Calibri" panose="020F0502020204030204" pitchFamily="34" charset="0"/>
                <a:cs typeface="Times New Roman" panose="02020603050405020304" pitchFamily="18" charset="0"/>
              </a:rPr>
              <a:t>choose first</a:t>
            </a:r>
            <a:r>
              <a:rPr lang="en-IE" sz="1800" dirty="0">
                <a:latin typeface="Calibri" panose="020F0502020204030204" pitchFamily="34" charset="0"/>
                <a:cs typeface="Times New Roman" panose="02020603050405020304" pitchFamily="18" charset="0"/>
              </a:rPr>
              <a:t>. After you buy, remember to complete your My Money sheet.</a:t>
            </a:r>
          </a:p>
          <a:p>
            <a:pPr algn="l"/>
            <a:endParaRPr lang="en-IE" sz="1800" dirty="0"/>
          </a:p>
          <a:p>
            <a:pPr algn="l"/>
            <a:endParaRPr lang="en-IE" sz="1800" dirty="0">
              <a:latin typeface="Calibri (body)"/>
            </a:endParaRP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142021604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3</a:t>
            </a: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smtClean="0">
                <a:latin typeface="Calibri" panose="020F0502020204030204" pitchFamily="34" charset="0"/>
                <a:cs typeface="Times New Roman" panose="02020603050405020304" pitchFamily="18" charset="0"/>
              </a:rPr>
              <a:t>Prince </a:t>
            </a:r>
            <a:r>
              <a:rPr lang="en-IE" sz="1800" dirty="0">
                <a:latin typeface="Calibri" panose="020F0502020204030204" pitchFamily="34" charset="0"/>
                <a:cs typeface="Times New Roman" panose="02020603050405020304" pitchFamily="18" charset="0"/>
              </a:rPr>
              <a:t>Harry has decided to get married! It’s a good year for the </a:t>
            </a:r>
            <a:r>
              <a:rPr lang="en-IE" sz="1800" dirty="0" smtClean="0">
                <a:latin typeface="Calibri" panose="020F0502020204030204" pitchFamily="34" charset="0"/>
                <a:cs typeface="Times New Roman" panose="02020603050405020304" pitchFamily="18" charset="0"/>
              </a:rPr>
              <a:t>royal </a:t>
            </a:r>
            <a:r>
              <a:rPr lang="en-IE" sz="1800" dirty="0">
                <a:latin typeface="Calibri" panose="020F0502020204030204" pitchFamily="34" charset="0"/>
                <a:cs typeface="Times New Roman" panose="02020603050405020304" pitchFamily="18" charset="0"/>
              </a:rPr>
              <a:t>f</a:t>
            </a:r>
            <a:r>
              <a:rPr lang="en-IE" sz="1800" dirty="0" smtClean="0">
                <a:latin typeface="Calibri" panose="020F0502020204030204" pitchFamily="34" charset="0"/>
                <a:cs typeface="Times New Roman" panose="02020603050405020304" pitchFamily="18" charset="0"/>
              </a:rPr>
              <a:t>amily</a:t>
            </a:r>
            <a:r>
              <a:rPr lang="en-IE" sz="1800" dirty="0">
                <a:latin typeface="Calibri" panose="020F0502020204030204" pitchFamily="34" charset="0"/>
                <a:cs typeface="Times New Roman" panose="02020603050405020304" pitchFamily="18" charset="0"/>
              </a:rPr>
              <a:t>. If you have a ‘royal’ </a:t>
            </a:r>
            <a:r>
              <a:rPr lang="en-IE" sz="1800" dirty="0" smtClean="0">
                <a:latin typeface="Calibri" panose="020F0502020204030204" pitchFamily="34" charset="0"/>
                <a:cs typeface="Times New Roman" panose="02020603050405020304" pitchFamily="18" charset="0"/>
              </a:rPr>
              <a:t>building, you win an extra £15M. (This </a:t>
            </a:r>
            <a:r>
              <a:rPr lang="en-IE" sz="1800" dirty="0"/>
              <a:t>includes Buckingham Palace, Tower of London and any building with ‘royal’ in the </a:t>
            </a:r>
            <a:r>
              <a:rPr lang="en-IE" sz="1800" dirty="0" smtClean="0"/>
              <a:t>name.)</a:t>
            </a:r>
            <a:endParaRPr lang="en-IE" sz="1800" dirty="0">
              <a:latin typeface="Calibri" panose="020F0502020204030204" pitchFamily="34" charset="0"/>
              <a:cs typeface="Times New Roman" panose="02020603050405020304" pitchFamily="18" charset="0"/>
            </a:endParaRPr>
          </a:p>
          <a:p>
            <a:pPr algn="l"/>
            <a:endParaRPr lang="en-IE" sz="1800" dirty="0">
              <a:latin typeface="Calibri" panose="020F0502020204030204" pitchFamily="34" charset="0"/>
              <a:cs typeface="Times New Roman" panose="02020603050405020304" pitchFamily="18" charset="0"/>
            </a:endParaRPr>
          </a:p>
          <a:p>
            <a:pPr algn="l"/>
            <a:r>
              <a:rPr lang="en-IE" sz="1800" b="1" dirty="0">
                <a:latin typeface="Calibri" panose="020F0502020204030204" pitchFamily="34" charset="0"/>
                <a:cs typeface="Times New Roman" panose="02020603050405020304" pitchFamily="18" charset="0"/>
              </a:rPr>
              <a:t>Instruction:</a:t>
            </a:r>
          </a:p>
          <a:p>
            <a:pPr algn="l"/>
            <a:r>
              <a:rPr lang="en-IE" sz="1800" dirty="0">
                <a:latin typeface="Calibri" panose="020F0502020204030204" pitchFamily="34" charset="0"/>
                <a:cs typeface="Times New Roman" panose="02020603050405020304" pitchFamily="18" charset="0"/>
              </a:rPr>
              <a:t>Add £15M to your My Money sheet if you have a royal building.</a:t>
            </a:r>
          </a:p>
          <a:p>
            <a:pPr algn="l"/>
            <a:endParaRPr lang="en-IE" sz="1800" dirty="0">
              <a:latin typeface="Calibri" panose="020F0502020204030204" pitchFamily="34" charset="0"/>
              <a:cs typeface="Times New Roman" panose="02020603050405020304" pitchFamily="18" charset="0"/>
            </a:endParaRPr>
          </a:p>
          <a:p>
            <a:pPr algn="l"/>
            <a:r>
              <a:rPr lang="en-IE" sz="1800" dirty="0" smtClean="0">
                <a:latin typeface="Calibri" panose="020F0502020204030204" pitchFamily="34" charset="0"/>
                <a:cs typeface="Times New Roman" panose="02020603050405020304" pitchFamily="18" charset="0"/>
              </a:rPr>
              <a:t>Then </a:t>
            </a:r>
            <a:r>
              <a:rPr lang="en-IE" sz="1800" dirty="0">
                <a:latin typeface="Calibri" panose="020F0502020204030204" pitchFamily="34" charset="0"/>
                <a:cs typeface="Times New Roman" panose="02020603050405020304" pitchFamily="18" charset="0"/>
              </a:rPr>
              <a:t>all pairs decide if you want to buy ONE more attraction. Roll the dice to decide which pair can </a:t>
            </a:r>
            <a:r>
              <a:rPr lang="en-IE" sz="1800" dirty="0" smtClean="0">
                <a:latin typeface="Calibri" panose="020F0502020204030204" pitchFamily="34" charset="0"/>
                <a:cs typeface="Times New Roman" panose="02020603050405020304" pitchFamily="18" charset="0"/>
              </a:rPr>
              <a:t>choose first</a:t>
            </a:r>
            <a:r>
              <a:rPr lang="en-IE" sz="1800" dirty="0">
                <a:latin typeface="Calibri" panose="020F0502020204030204" pitchFamily="34" charset="0"/>
                <a:cs typeface="Times New Roman" panose="02020603050405020304" pitchFamily="18" charset="0"/>
              </a:rPr>
              <a:t>. After you buy, remember to complete your My Money sheet.</a:t>
            </a:r>
          </a:p>
          <a:p>
            <a:pPr algn="l"/>
            <a:endParaRPr lang="en-IE" sz="1800" dirty="0"/>
          </a:p>
          <a:p>
            <a:pPr algn="l"/>
            <a:endParaRPr lang="en-IE" sz="1800" dirty="0">
              <a:latin typeface="Calibri (body)"/>
            </a:endParaRP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393615731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752528"/>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a:t>
            </a:r>
            <a:r>
              <a:rPr lang="en-IE" sz="1800" dirty="0" smtClean="0">
                <a:latin typeface="Calibri (body)"/>
              </a:rPr>
              <a:t>4</a:t>
            </a:r>
            <a:endParaRPr lang="en-IE" sz="1800" dirty="0">
              <a:latin typeface="Calibri (body)"/>
            </a:endParaRP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It’s a very hot </a:t>
            </a:r>
            <a:r>
              <a:rPr lang="en-IE" sz="1800" dirty="0" smtClean="0">
                <a:latin typeface="Calibri" panose="020F0502020204030204" pitchFamily="34" charset="0"/>
                <a:cs typeface="Times New Roman" panose="02020603050405020304" pitchFamily="18" charset="0"/>
              </a:rPr>
              <a:t>summer, </a:t>
            </a:r>
            <a:r>
              <a:rPr lang="en-IE" sz="1800" dirty="0">
                <a:latin typeface="Calibri" panose="020F0502020204030204" pitchFamily="34" charset="0"/>
                <a:cs typeface="Times New Roman" panose="02020603050405020304" pitchFamily="18" charset="0"/>
              </a:rPr>
              <a:t>so the residents need to save water. It’s a bad year for attractions which have a </a:t>
            </a:r>
            <a:r>
              <a:rPr lang="en-IE" sz="1800" dirty="0" smtClean="0">
                <a:latin typeface="Calibri" panose="020F0502020204030204" pitchFamily="34" charset="0"/>
                <a:cs typeface="Times New Roman" panose="02020603050405020304" pitchFamily="18" charset="0"/>
              </a:rPr>
              <a:t>lot of </a:t>
            </a:r>
            <a:r>
              <a:rPr lang="en-IE" sz="1800" dirty="0">
                <a:latin typeface="Calibri" panose="020F0502020204030204" pitchFamily="34" charset="0"/>
                <a:cs typeface="Times New Roman" panose="02020603050405020304" pitchFamily="18" charset="0"/>
              </a:rPr>
              <a:t>water and fountains. If you have an attraction which needs a lot of </a:t>
            </a:r>
            <a:r>
              <a:rPr lang="en-IE" sz="1800" dirty="0" smtClean="0">
                <a:latin typeface="Calibri" panose="020F0502020204030204" pitchFamily="34" charset="0"/>
                <a:cs typeface="Times New Roman" panose="02020603050405020304" pitchFamily="18" charset="0"/>
              </a:rPr>
              <a:t>water, </a:t>
            </a:r>
            <a:r>
              <a:rPr lang="en-IE" sz="1800" dirty="0">
                <a:latin typeface="Calibri" panose="020F0502020204030204" pitchFamily="34" charset="0"/>
                <a:cs typeface="Times New Roman" panose="02020603050405020304" pitchFamily="18" charset="0"/>
              </a:rPr>
              <a:t>you must return this card to the bottom of the central pile</a:t>
            </a:r>
            <a:r>
              <a:rPr lang="en-IE" sz="1800" dirty="0" smtClean="0">
                <a:latin typeface="Calibri" panose="020F0502020204030204" pitchFamily="34" charset="0"/>
                <a:cs typeface="Times New Roman" panose="02020603050405020304" pitchFamily="18" charset="0"/>
              </a:rPr>
              <a:t>. (T</a:t>
            </a:r>
            <a:r>
              <a:rPr lang="en-IE" sz="1800" dirty="0" smtClean="0"/>
              <a:t>his </a:t>
            </a:r>
            <a:r>
              <a:rPr lang="en-IE" sz="1800" dirty="0"/>
              <a:t>includes London Aquarium, Piccadilly Circus, London Zoo, Boat House Hyde Park, Trafalgar </a:t>
            </a:r>
            <a:r>
              <a:rPr lang="en-IE" sz="1800" dirty="0" smtClean="0"/>
              <a:t>Square.)</a:t>
            </a:r>
            <a:endParaRPr lang="en-IE" sz="1800" dirty="0" smtClean="0">
              <a:latin typeface="Calibri" panose="020F0502020204030204" pitchFamily="34" charset="0"/>
              <a:cs typeface="Times New Roman" panose="02020603050405020304" pitchFamily="18" charset="0"/>
            </a:endParaRPr>
          </a:p>
          <a:p>
            <a:pPr algn="l"/>
            <a:endParaRPr lang="en-IE" sz="1800" dirty="0">
              <a:latin typeface="Calibri" panose="020F0502020204030204" pitchFamily="34" charset="0"/>
              <a:cs typeface="Times New Roman" panose="02020603050405020304" pitchFamily="18" charset="0"/>
            </a:endParaRPr>
          </a:p>
          <a:p>
            <a:pPr algn="l"/>
            <a:r>
              <a:rPr lang="en-IE" sz="1800" dirty="0" smtClean="0"/>
              <a:t>The </a:t>
            </a:r>
            <a:r>
              <a:rPr lang="en-IE" sz="1800" dirty="0"/>
              <a:t>high temperatures are also very bad for the wax figures at Madame </a:t>
            </a:r>
            <a:r>
              <a:rPr lang="en-IE" sz="1800" dirty="0" smtClean="0"/>
              <a:t>Tussauds</a:t>
            </a:r>
            <a:r>
              <a:rPr lang="en-IE" sz="1800" dirty="0"/>
              <a:t>.</a:t>
            </a:r>
            <a:r>
              <a:rPr lang="en-IE" sz="1800" dirty="0">
                <a:latin typeface="Calibri" panose="020F0502020204030204" pitchFamily="34" charset="0"/>
                <a:cs typeface="Times New Roman" panose="02020603050405020304" pitchFamily="18" charset="0"/>
              </a:rPr>
              <a:t> </a:t>
            </a:r>
            <a:r>
              <a:rPr lang="en-IE" sz="1800" dirty="0" smtClean="0">
                <a:latin typeface="Calibri" panose="020F0502020204030204" pitchFamily="34" charset="0"/>
                <a:cs typeface="Times New Roman" panose="02020603050405020304" pitchFamily="18" charset="0"/>
              </a:rPr>
              <a:t>If you have this card, </a:t>
            </a:r>
            <a:r>
              <a:rPr lang="en-IE" sz="1800" dirty="0">
                <a:latin typeface="Calibri" panose="020F0502020204030204" pitchFamily="34" charset="0"/>
                <a:cs typeface="Times New Roman" panose="02020603050405020304" pitchFamily="18" charset="0"/>
              </a:rPr>
              <a:t>you must return this card to the bottom of the central pile.</a:t>
            </a:r>
          </a:p>
          <a:p>
            <a:pPr algn="l"/>
            <a:endParaRPr lang="en-IE" sz="1800" dirty="0">
              <a:latin typeface="Calibri" panose="020F0502020204030204" pitchFamily="34" charset="0"/>
              <a:cs typeface="Times New Roman" panose="02020603050405020304" pitchFamily="18" charset="0"/>
            </a:endParaRPr>
          </a:p>
          <a:p>
            <a:pPr algn="l"/>
            <a:r>
              <a:rPr lang="en-IE" sz="1800" b="1" dirty="0">
                <a:latin typeface="Calibri" panose="020F0502020204030204" pitchFamily="34" charset="0"/>
                <a:cs typeface="Times New Roman" panose="02020603050405020304" pitchFamily="18" charset="0"/>
              </a:rPr>
              <a:t>Instruction:</a:t>
            </a:r>
          </a:p>
          <a:p>
            <a:pPr algn="l"/>
            <a:r>
              <a:rPr lang="en-IE" sz="1800" dirty="0">
                <a:latin typeface="Calibri" panose="020F0502020204030204" pitchFamily="34" charset="0"/>
                <a:cs typeface="Times New Roman" panose="02020603050405020304" pitchFamily="18" charset="0"/>
              </a:rPr>
              <a:t>All pairs decide if you want to buy ONE more attraction. Roll the dice to decide which pair can </a:t>
            </a:r>
            <a:r>
              <a:rPr lang="en-IE" sz="1800" dirty="0" smtClean="0">
                <a:latin typeface="Calibri" panose="020F0502020204030204" pitchFamily="34" charset="0"/>
                <a:cs typeface="Times New Roman" panose="02020603050405020304" pitchFamily="18" charset="0"/>
              </a:rPr>
              <a:t>choose first</a:t>
            </a:r>
            <a:r>
              <a:rPr lang="en-IE" sz="1800" dirty="0">
                <a:latin typeface="Calibri" panose="020F0502020204030204" pitchFamily="34" charset="0"/>
                <a:cs typeface="Times New Roman" panose="02020603050405020304" pitchFamily="18" charset="0"/>
              </a:rPr>
              <a:t>. After you buy, remember to complete your My Money sheet.</a:t>
            </a:r>
          </a:p>
          <a:p>
            <a:pPr algn="l"/>
            <a:endParaRPr lang="en-IE" sz="1800" dirty="0"/>
          </a:p>
          <a:p>
            <a:pPr algn="l"/>
            <a:endParaRPr lang="en-IE" sz="1800" dirty="0">
              <a:latin typeface="Calibri (body)"/>
            </a:endParaRP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251787735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5</a:t>
            </a: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The economy is very bad. Tourists don’t have much money to spend this year. If you have an attraction which has an entry fee of more than </a:t>
            </a:r>
            <a:r>
              <a:rPr lang="en-IE" sz="1800" dirty="0"/>
              <a:t>£20, you must return this card to </a:t>
            </a:r>
            <a:r>
              <a:rPr lang="en-IE" sz="1800" dirty="0" smtClean="0"/>
              <a:t>the </a:t>
            </a:r>
            <a:r>
              <a:rPr lang="en-IE" sz="1800" dirty="0"/>
              <a:t>central </a:t>
            </a:r>
            <a:r>
              <a:rPr lang="en-IE" sz="1800" dirty="0" smtClean="0"/>
              <a:t>pile.</a:t>
            </a:r>
            <a:endParaRPr lang="en-IE" sz="1800" dirty="0">
              <a:latin typeface="Calibri" panose="020F0502020204030204" pitchFamily="34" charset="0"/>
              <a:cs typeface="Times New Roman" panose="02020603050405020304" pitchFamily="18" charset="0"/>
            </a:endParaRPr>
          </a:p>
          <a:p>
            <a:pPr algn="l"/>
            <a:r>
              <a:rPr lang="en-IE" sz="1800" dirty="0" smtClean="0">
                <a:latin typeface="Calibri" panose="020F0502020204030204" pitchFamily="34" charset="0"/>
                <a:cs typeface="Times New Roman" panose="02020603050405020304" pitchFamily="18" charset="0"/>
              </a:rPr>
              <a:t> </a:t>
            </a:r>
            <a:endParaRPr lang="en-IE" sz="1800" dirty="0">
              <a:latin typeface="Calibri" panose="020F0502020204030204" pitchFamily="34" charset="0"/>
              <a:cs typeface="Times New Roman" panose="02020603050405020304" pitchFamily="18" charset="0"/>
            </a:endParaRPr>
          </a:p>
          <a:p>
            <a:pPr algn="l"/>
            <a:r>
              <a:rPr lang="en-IE" sz="1800" b="1" dirty="0" smtClean="0">
                <a:latin typeface="Calibri" panose="020F0502020204030204" pitchFamily="34" charset="0"/>
                <a:cs typeface="Times New Roman" panose="02020603050405020304" pitchFamily="18" charset="0"/>
              </a:rPr>
              <a:t>Instruction</a:t>
            </a:r>
            <a:r>
              <a:rPr lang="en-IE" sz="1800" b="1" dirty="0">
                <a:latin typeface="Calibri" panose="020F0502020204030204" pitchFamily="34" charset="0"/>
                <a:cs typeface="Times New Roman" panose="02020603050405020304" pitchFamily="18" charset="0"/>
              </a:rPr>
              <a:t>:</a:t>
            </a:r>
          </a:p>
          <a:p>
            <a:pPr algn="l"/>
            <a:r>
              <a:rPr lang="en-IE" sz="1800" dirty="0">
                <a:latin typeface="Calibri" panose="020F0502020204030204" pitchFamily="34" charset="0"/>
                <a:cs typeface="Times New Roman" panose="02020603050405020304" pitchFamily="18" charset="0"/>
              </a:rPr>
              <a:t>All pairs decide if you want to buy ONE more attraction. Roll the dice to decide which pair can </a:t>
            </a:r>
            <a:r>
              <a:rPr lang="en-IE" sz="1800" dirty="0" smtClean="0">
                <a:latin typeface="Calibri" panose="020F0502020204030204" pitchFamily="34" charset="0"/>
                <a:cs typeface="Times New Roman" panose="02020603050405020304" pitchFamily="18" charset="0"/>
              </a:rPr>
              <a:t>choose first</a:t>
            </a:r>
            <a:r>
              <a:rPr lang="en-IE" sz="1800" dirty="0">
                <a:latin typeface="Calibri" panose="020F0502020204030204" pitchFamily="34" charset="0"/>
                <a:cs typeface="Times New Roman" panose="02020603050405020304" pitchFamily="18" charset="0"/>
              </a:rPr>
              <a:t>. After you buy, remember to complete your My Money sheet.</a:t>
            </a:r>
          </a:p>
          <a:p>
            <a:pPr algn="l"/>
            <a:endParaRPr lang="en-IE" sz="1800" dirty="0"/>
          </a:p>
          <a:p>
            <a:pPr algn="l"/>
            <a:endParaRPr lang="en-IE" sz="1800" dirty="0">
              <a:latin typeface="Calibri (body)"/>
            </a:endParaRPr>
          </a:p>
          <a:p>
            <a:pPr algn="l"/>
            <a:endParaRPr lang="en-IE" sz="1800" dirty="0">
              <a:latin typeface="Calibri (body)"/>
            </a:endParaRPr>
          </a:p>
          <a:p>
            <a:r>
              <a:rPr lang="en-IE" sz="9600" b="1" dirty="0" smtClean="0"/>
              <a:t> </a:t>
            </a:r>
            <a:endParaRPr lang="en-IE" sz="9600" b="1" dirty="0"/>
          </a:p>
        </p:txBody>
      </p:sp>
    </p:spTree>
    <p:extLst>
      <p:ext uri="{BB962C8B-B14F-4D97-AF65-F5344CB8AC3E}">
        <p14:creationId xmlns:p14="http://schemas.microsoft.com/office/powerpoint/2010/main" val="34744468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a:t>
            </a:r>
            <a:r>
              <a:rPr lang="en-IE" sz="1800" dirty="0" smtClean="0">
                <a:latin typeface="Calibri (body)"/>
              </a:rPr>
              <a:t>6</a:t>
            </a:r>
            <a:endParaRPr lang="en-IE" sz="1800" dirty="0">
              <a:latin typeface="Calibri (body)"/>
            </a:endParaRP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The economy has recovered! Every team wins a new attraction.</a:t>
            </a:r>
            <a:endParaRPr lang="en-IE" sz="1800" dirty="0"/>
          </a:p>
          <a:p>
            <a:pPr algn="l"/>
            <a:endParaRPr lang="en-IE" sz="1800" dirty="0">
              <a:latin typeface="Calibri" panose="020F0502020204030204" pitchFamily="34" charset="0"/>
              <a:cs typeface="Times New Roman" panose="02020603050405020304" pitchFamily="18" charset="0"/>
            </a:endParaRPr>
          </a:p>
          <a:p>
            <a:pPr algn="l"/>
            <a:r>
              <a:rPr lang="en-IE" sz="1800" b="1" dirty="0">
                <a:latin typeface="Calibri" panose="020F0502020204030204" pitchFamily="34" charset="0"/>
                <a:cs typeface="Times New Roman" panose="02020603050405020304" pitchFamily="18" charset="0"/>
              </a:rPr>
              <a:t>Instruction:</a:t>
            </a:r>
          </a:p>
          <a:p>
            <a:pPr algn="l"/>
            <a:r>
              <a:rPr lang="en-IE" sz="1800" dirty="0"/>
              <a:t>One member of each pair must close his/her eyes and select a new card from the central pile.</a:t>
            </a:r>
          </a:p>
          <a:p>
            <a:pPr algn="l"/>
            <a:endParaRPr lang="en-IE" sz="1800" dirty="0"/>
          </a:p>
          <a:p>
            <a:pPr algn="l"/>
            <a:endParaRPr lang="en-IE" sz="1800" dirty="0">
              <a:latin typeface="Calibri (body)"/>
            </a:endParaRP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420809300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755576" y="1196752"/>
            <a:ext cx="7772400" cy="4680520"/>
          </a:xfrm>
          <a:prstGeom prst="rect">
            <a:avLst/>
          </a:prstGeom>
          <a:solidFill>
            <a:schemeClr val="bg1"/>
          </a:solidFill>
          <a:effectLst>
            <a:glow rad="63500">
              <a:schemeClr val="accent1">
                <a:satMod val="175000"/>
                <a:alpha val="40000"/>
              </a:schemeClr>
            </a:glow>
          </a:effectLst>
        </p:spPr>
        <p:txBody>
          <a:bodyPr vert="horz" lIns="91440" tIns="45720" rIns="91440" bIns="45720" rtlCol="0" anchor="t">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IE" sz="1800" dirty="0">
                <a:latin typeface="Calibri (body)"/>
              </a:rPr>
              <a:t>Round 7</a:t>
            </a:r>
          </a:p>
          <a:p>
            <a:pPr algn="l"/>
            <a:endParaRPr lang="en-IE" sz="1800" dirty="0"/>
          </a:p>
          <a:p>
            <a:pPr algn="l"/>
            <a:r>
              <a:rPr lang="en-IE" sz="1800" b="1" dirty="0">
                <a:latin typeface="Calibri" panose="020F0502020204030204" pitchFamily="34" charset="0"/>
                <a:cs typeface="Times New Roman" panose="02020603050405020304" pitchFamily="18" charset="0"/>
              </a:rPr>
              <a:t>Event: </a:t>
            </a:r>
            <a:endParaRPr lang="en-IE" sz="1800" b="1" dirty="0" smtClean="0">
              <a:latin typeface="Calibri" panose="020F0502020204030204" pitchFamily="34" charset="0"/>
              <a:cs typeface="Times New Roman" panose="02020603050405020304" pitchFamily="18" charset="0"/>
            </a:endParaRPr>
          </a:p>
          <a:p>
            <a:pPr algn="l"/>
            <a:r>
              <a:rPr lang="en-IE" sz="1800" dirty="0">
                <a:latin typeface="Calibri" panose="020F0502020204030204" pitchFamily="34" charset="0"/>
                <a:cs typeface="Times New Roman" panose="02020603050405020304" pitchFamily="18" charset="0"/>
              </a:rPr>
              <a:t>There is an international theatre festival in the city. The theatres are full of people every night! If you have an attraction which is a theatre, you win </a:t>
            </a:r>
            <a:r>
              <a:rPr lang="en-IE" sz="1800" dirty="0"/>
              <a:t>£15M.</a:t>
            </a:r>
          </a:p>
          <a:p>
            <a:pPr algn="l"/>
            <a:r>
              <a:rPr lang="en-IE" sz="1800" dirty="0" smtClean="0"/>
              <a:t>(This </a:t>
            </a:r>
            <a:r>
              <a:rPr lang="en-IE" sz="1800" dirty="0"/>
              <a:t>includes West End Theatres, Shakespeare’s Globe and Royal Albert </a:t>
            </a:r>
            <a:r>
              <a:rPr lang="en-IE" sz="1800" dirty="0" smtClean="0"/>
              <a:t>Hall.)</a:t>
            </a:r>
            <a:endParaRPr lang="en-IE" sz="1800" dirty="0"/>
          </a:p>
          <a:p>
            <a:pPr algn="l"/>
            <a:endParaRPr lang="en-IE" sz="1800" dirty="0"/>
          </a:p>
          <a:p>
            <a:pPr algn="l"/>
            <a:r>
              <a:rPr lang="en-IE" sz="1800" b="1" dirty="0" smtClean="0">
                <a:latin typeface="Calibri" panose="020F0502020204030204" pitchFamily="34" charset="0"/>
                <a:cs typeface="Times New Roman" panose="02020603050405020304" pitchFamily="18" charset="0"/>
              </a:rPr>
              <a:t>Instruction</a:t>
            </a:r>
            <a:r>
              <a:rPr lang="en-IE" sz="1800" b="1" dirty="0">
                <a:latin typeface="Calibri" panose="020F0502020204030204" pitchFamily="34" charset="0"/>
                <a:cs typeface="Times New Roman" panose="02020603050405020304" pitchFamily="18" charset="0"/>
              </a:rPr>
              <a:t>:</a:t>
            </a:r>
          </a:p>
          <a:p>
            <a:pPr algn="l"/>
            <a:r>
              <a:rPr lang="en-IE" sz="1800" dirty="0">
                <a:latin typeface="Calibri" panose="020F0502020204030204" pitchFamily="34" charset="0"/>
                <a:cs typeface="Times New Roman" panose="02020603050405020304" pitchFamily="18" charset="0"/>
              </a:rPr>
              <a:t>Add £15M to your My Money sheet if you have a theatre.</a:t>
            </a:r>
          </a:p>
          <a:p>
            <a:pPr algn="l"/>
            <a:endParaRPr lang="en-IE" sz="1800" dirty="0">
              <a:latin typeface="Calibri" panose="020F0502020204030204" pitchFamily="34" charset="0"/>
              <a:cs typeface="Times New Roman" panose="02020603050405020304" pitchFamily="18" charset="0"/>
            </a:endParaRPr>
          </a:p>
          <a:p>
            <a:pPr algn="l"/>
            <a:r>
              <a:rPr lang="en-IE" sz="1800" dirty="0" smtClean="0">
                <a:latin typeface="Calibri" panose="020F0502020204030204" pitchFamily="34" charset="0"/>
                <a:cs typeface="Times New Roman" panose="02020603050405020304" pitchFamily="18" charset="0"/>
              </a:rPr>
              <a:t>Then </a:t>
            </a:r>
            <a:r>
              <a:rPr lang="en-IE" sz="1800" dirty="0">
                <a:latin typeface="Calibri" panose="020F0502020204030204" pitchFamily="34" charset="0"/>
                <a:cs typeface="Times New Roman" panose="02020603050405020304" pitchFamily="18" charset="0"/>
              </a:rPr>
              <a:t>all pairs decide if you want to buy ONE more attraction. Roll the dice to decide which pair can </a:t>
            </a:r>
            <a:r>
              <a:rPr lang="en-IE" sz="1800" dirty="0" smtClean="0">
                <a:latin typeface="Calibri" panose="020F0502020204030204" pitchFamily="34" charset="0"/>
                <a:cs typeface="Times New Roman" panose="02020603050405020304" pitchFamily="18" charset="0"/>
              </a:rPr>
              <a:t>choose first</a:t>
            </a:r>
            <a:r>
              <a:rPr lang="en-IE" sz="1800" dirty="0">
                <a:latin typeface="Calibri" panose="020F0502020204030204" pitchFamily="34" charset="0"/>
                <a:cs typeface="Times New Roman" panose="02020603050405020304" pitchFamily="18" charset="0"/>
              </a:rPr>
              <a:t>. After you buy, remember to complete your My Money sheet.</a:t>
            </a:r>
          </a:p>
          <a:p>
            <a:pPr algn="l"/>
            <a:endParaRPr lang="en-IE" sz="1800" dirty="0">
              <a:latin typeface="Calibri (body)"/>
            </a:endParaRPr>
          </a:p>
          <a:p>
            <a:endParaRPr lang="en-IE" sz="9600" b="1" dirty="0"/>
          </a:p>
        </p:txBody>
      </p:sp>
    </p:spTree>
    <p:extLst>
      <p:ext uri="{BB962C8B-B14F-4D97-AF65-F5344CB8AC3E}">
        <p14:creationId xmlns:p14="http://schemas.microsoft.com/office/powerpoint/2010/main" val="49556773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159</TotalTime>
  <Words>1513</Words>
  <Application>Microsoft Office PowerPoint</Application>
  <PresentationFormat>On-screen Show (4:3)</PresentationFormat>
  <Paragraphs>217</Paragraphs>
  <Slides>16</Slides>
  <Notes>0</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Office Theme</vt:lpstr>
      <vt:lpstr>Make a  mini-London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Macmillan Publishing Ltd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Newman, Peter</dc:creator>
  <cp:lastModifiedBy>Slatter, Rachel</cp:lastModifiedBy>
  <cp:revision>19</cp:revision>
  <dcterms:created xsi:type="dcterms:W3CDTF">2014-11-04T17:25:04Z</dcterms:created>
  <dcterms:modified xsi:type="dcterms:W3CDTF">2017-05-25T15:51:11Z</dcterms:modified>
</cp:coreProperties>
</file>

<file path=docProps/thumbnail.jpeg>
</file>